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780" r:id="rId3"/>
    <p:sldId id="781" r:id="rId4"/>
    <p:sldId id="784" r:id="rId5"/>
    <p:sldId id="796" r:id="rId6"/>
    <p:sldId id="786" r:id="rId7"/>
    <p:sldId id="787" r:id="rId8"/>
    <p:sldId id="788" r:id="rId9"/>
    <p:sldId id="789" r:id="rId10"/>
    <p:sldId id="790" r:id="rId11"/>
    <p:sldId id="783" r:id="rId12"/>
    <p:sldId id="799" r:id="rId13"/>
    <p:sldId id="782" r:id="rId14"/>
    <p:sldId id="795" r:id="rId15"/>
    <p:sldId id="800" r:id="rId16"/>
    <p:sldId id="791" r:id="rId17"/>
    <p:sldId id="792" r:id="rId18"/>
    <p:sldId id="797" r:id="rId19"/>
    <p:sldId id="793" r:id="rId20"/>
    <p:sldId id="794" r:id="rId21"/>
    <p:sldId id="282" r:id="rId22"/>
    <p:sldId id="778" r:id="rId23"/>
    <p:sldId id="7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9548"/>
  </p:normalViewPr>
  <p:slideViewPr>
    <p:cSldViewPr snapToGrid="0" snapToObjects="1">
      <p:cViewPr varScale="1">
        <p:scale>
          <a:sx n="94" d="100"/>
          <a:sy n="94" d="100"/>
        </p:scale>
        <p:origin x="1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C35AC-8BB5-43DC-8150-9F2A9220D8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8D62A2D-6740-495B-9428-978614E37F65}">
      <dgm:prSet/>
      <dgm:spPr/>
      <dgm:t>
        <a:bodyPr/>
        <a:lstStyle/>
        <a:p>
          <a:r>
            <a:rPr lang="en-US"/>
            <a:t>Kanban is not just for IT/ Ops</a:t>
          </a:r>
        </a:p>
      </dgm:t>
    </dgm:pt>
    <dgm:pt modelId="{A570EB53-F857-40F7-BB99-40CFF23D6C42}" type="parTrans" cxnId="{EBD34232-9813-4213-9EB8-C8A6A052414C}">
      <dgm:prSet/>
      <dgm:spPr/>
      <dgm:t>
        <a:bodyPr/>
        <a:lstStyle/>
        <a:p>
          <a:endParaRPr lang="en-US"/>
        </a:p>
      </dgm:t>
    </dgm:pt>
    <dgm:pt modelId="{6F53C278-540D-4424-9868-34842D88257D}" type="sibTrans" cxnId="{EBD34232-9813-4213-9EB8-C8A6A052414C}">
      <dgm:prSet/>
      <dgm:spPr/>
      <dgm:t>
        <a:bodyPr/>
        <a:lstStyle/>
        <a:p>
          <a:endParaRPr lang="en-US"/>
        </a:p>
      </dgm:t>
    </dgm:pt>
    <dgm:pt modelId="{A43E7106-825F-45B3-83B4-783A61427D2F}">
      <dgm:prSet/>
      <dgm:spPr/>
      <dgm:t>
        <a:bodyPr/>
        <a:lstStyle/>
        <a:p>
          <a:r>
            <a:rPr lang="en-US"/>
            <a:t>Kanban is not just a “Ready – Doing – Done” Board</a:t>
          </a:r>
        </a:p>
      </dgm:t>
    </dgm:pt>
    <dgm:pt modelId="{4FA51FDA-C651-48F0-9D41-A7E069C96BA2}" type="parTrans" cxnId="{5F939291-8E5B-4E6C-9CFB-EEEB2359790C}">
      <dgm:prSet/>
      <dgm:spPr/>
      <dgm:t>
        <a:bodyPr/>
        <a:lstStyle/>
        <a:p>
          <a:endParaRPr lang="en-US"/>
        </a:p>
      </dgm:t>
    </dgm:pt>
    <dgm:pt modelId="{E5A8D3FA-BB7C-47C0-83B6-8B02A1DBE23C}" type="sibTrans" cxnId="{5F939291-8E5B-4E6C-9CFB-EEEB2359790C}">
      <dgm:prSet/>
      <dgm:spPr/>
      <dgm:t>
        <a:bodyPr/>
        <a:lstStyle/>
        <a:p>
          <a:endParaRPr lang="en-US"/>
        </a:p>
      </dgm:t>
    </dgm:pt>
    <dgm:pt modelId="{498C04EC-6D9A-4A32-BC68-9E5CB7966C85}">
      <dgm:prSet/>
      <dgm:spPr/>
      <dgm:t>
        <a:bodyPr/>
        <a:lstStyle/>
        <a:p>
          <a:r>
            <a:rPr lang="en-US"/>
            <a:t>Kanban is Scalable – Vertically AND Horizontally</a:t>
          </a:r>
        </a:p>
      </dgm:t>
    </dgm:pt>
    <dgm:pt modelId="{5EC03844-481A-42EC-9C4E-3423A8616574}" type="parTrans" cxnId="{35518264-500C-44BA-AF55-BB36CD892287}">
      <dgm:prSet/>
      <dgm:spPr/>
      <dgm:t>
        <a:bodyPr/>
        <a:lstStyle/>
        <a:p>
          <a:endParaRPr lang="en-US"/>
        </a:p>
      </dgm:t>
    </dgm:pt>
    <dgm:pt modelId="{5658CB20-B0F7-40E4-BF5C-29D21CBC838D}" type="sibTrans" cxnId="{35518264-500C-44BA-AF55-BB36CD892287}">
      <dgm:prSet/>
      <dgm:spPr/>
      <dgm:t>
        <a:bodyPr/>
        <a:lstStyle/>
        <a:p>
          <a:endParaRPr lang="en-US"/>
        </a:p>
      </dgm:t>
    </dgm:pt>
    <dgm:pt modelId="{1EDA1D3D-4C7C-4338-84A5-33760B940804}" type="pres">
      <dgm:prSet presAssocID="{1B1C35AC-8BB5-43DC-8150-9F2A9220D871}" presName="root" presStyleCnt="0">
        <dgm:presLayoutVars>
          <dgm:dir/>
          <dgm:resizeHandles val="exact"/>
        </dgm:presLayoutVars>
      </dgm:prSet>
      <dgm:spPr/>
    </dgm:pt>
    <dgm:pt modelId="{999C92C7-5764-4EDA-BC9C-F599029DF544}" type="pres">
      <dgm:prSet presAssocID="{88D62A2D-6740-495B-9428-978614E37F65}" presName="compNode" presStyleCnt="0"/>
      <dgm:spPr/>
    </dgm:pt>
    <dgm:pt modelId="{7EFE2AB7-DE6C-4157-B098-36CD0E707B05}" type="pres">
      <dgm:prSet presAssocID="{88D62A2D-6740-495B-9428-978614E37F65}" presName="bgRect" presStyleLbl="bgShp" presStyleIdx="0" presStyleCnt="3"/>
      <dgm:spPr/>
    </dgm:pt>
    <dgm:pt modelId="{CE6AB144-1402-4FA0-888C-E85A1CFE393B}" type="pres">
      <dgm:prSet presAssocID="{88D62A2D-6740-495B-9428-978614E37F6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1FC4E2EC-FDB6-42F3-BED2-FEA119DC165C}" type="pres">
      <dgm:prSet presAssocID="{88D62A2D-6740-495B-9428-978614E37F65}" presName="spaceRect" presStyleCnt="0"/>
      <dgm:spPr/>
    </dgm:pt>
    <dgm:pt modelId="{3B37DB22-8460-452E-BAED-4AB31D19F80E}" type="pres">
      <dgm:prSet presAssocID="{88D62A2D-6740-495B-9428-978614E37F65}" presName="parTx" presStyleLbl="revTx" presStyleIdx="0" presStyleCnt="3">
        <dgm:presLayoutVars>
          <dgm:chMax val="0"/>
          <dgm:chPref val="0"/>
        </dgm:presLayoutVars>
      </dgm:prSet>
      <dgm:spPr/>
    </dgm:pt>
    <dgm:pt modelId="{FE8AB19A-6F39-40FE-80FB-1AE4B26C73BB}" type="pres">
      <dgm:prSet presAssocID="{6F53C278-540D-4424-9868-34842D88257D}" presName="sibTrans" presStyleCnt="0"/>
      <dgm:spPr/>
    </dgm:pt>
    <dgm:pt modelId="{A6AB0784-E9DA-4408-A26B-BB4B705FC811}" type="pres">
      <dgm:prSet presAssocID="{A43E7106-825F-45B3-83B4-783A61427D2F}" presName="compNode" presStyleCnt="0"/>
      <dgm:spPr/>
    </dgm:pt>
    <dgm:pt modelId="{A6345396-D148-4E46-ADFF-5E1DA4AC190E}" type="pres">
      <dgm:prSet presAssocID="{A43E7106-825F-45B3-83B4-783A61427D2F}" presName="bgRect" presStyleLbl="bgShp" presStyleIdx="1" presStyleCnt="3"/>
      <dgm:spPr/>
    </dgm:pt>
    <dgm:pt modelId="{AFD32E18-B093-4F87-9BA9-E26BC9D05A8A}" type="pres">
      <dgm:prSet presAssocID="{A43E7106-825F-45B3-83B4-783A61427D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0A466426-33B5-4EE9-85DA-97B213E1CAD8}" type="pres">
      <dgm:prSet presAssocID="{A43E7106-825F-45B3-83B4-783A61427D2F}" presName="spaceRect" presStyleCnt="0"/>
      <dgm:spPr/>
    </dgm:pt>
    <dgm:pt modelId="{CB9A291F-68B9-4E13-9334-F2F379AC60FE}" type="pres">
      <dgm:prSet presAssocID="{A43E7106-825F-45B3-83B4-783A61427D2F}" presName="parTx" presStyleLbl="revTx" presStyleIdx="1" presStyleCnt="3">
        <dgm:presLayoutVars>
          <dgm:chMax val="0"/>
          <dgm:chPref val="0"/>
        </dgm:presLayoutVars>
      </dgm:prSet>
      <dgm:spPr/>
    </dgm:pt>
    <dgm:pt modelId="{B75B8981-1999-4FCE-BE7F-A21B117FE705}" type="pres">
      <dgm:prSet presAssocID="{E5A8D3FA-BB7C-47C0-83B6-8B02A1DBE23C}" presName="sibTrans" presStyleCnt="0"/>
      <dgm:spPr/>
    </dgm:pt>
    <dgm:pt modelId="{5B94FEFD-AEA0-49C6-94FF-3785328884A3}" type="pres">
      <dgm:prSet presAssocID="{498C04EC-6D9A-4A32-BC68-9E5CB7966C85}" presName="compNode" presStyleCnt="0"/>
      <dgm:spPr/>
    </dgm:pt>
    <dgm:pt modelId="{F0EF44FF-98BD-44CB-B4EF-B4A40937B5E5}" type="pres">
      <dgm:prSet presAssocID="{498C04EC-6D9A-4A32-BC68-9E5CB7966C85}" presName="bgRect" presStyleLbl="bgShp" presStyleIdx="2" presStyleCnt="3"/>
      <dgm:spPr/>
    </dgm:pt>
    <dgm:pt modelId="{14498AE8-1068-4BF4-BD05-B509635FD71A}" type="pres">
      <dgm:prSet presAssocID="{498C04EC-6D9A-4A32-BC68-9E5CB7966C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ECF8016B-1594-42D8-AC71-E6D13C86F257}" type="pres">
      <dgm:prSet presAssocID="{498C04EC-6D9A-4A32-BC68-9E5CB7966C85}" presName="spaceRect" presStyleCnt="0"/>
      <dgm:spPr/>
    </dgm:pt>
    <dgm:pt modelId="{91F8EFC8-FFA7-4982-8695-ADDDF3F41D23}" type="pres">
      <dgm:prSet presAssocID="{498C04EC-6D9A-4A32-BC68-9E5CB7966C8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F312D22-262B-4C17-ADD1-DDC0EDC0BF70}" type="presOf" srcId="{498C04EC-6D9A-4A32-BC68-9E5CB7966C85}" destId="{91F8EFC8-FFA7-4982-8695-ADDDF3F41D23}" srcOrd="0" destOrd="0" presId="urn:microsoft.com/office/officeart/2018/2/layout/IconVerticalSolidList"/>
    <dgm:cxn modelId="{6F50382B-3ADB-4DE4-96C5-3329F930453B}" type="presOf" srcId="{88D62A2D-6740-495B-9428-978614E37F65}" destId="{3B37DB22-8460-452E-BAED-4AB31D19F80E}" srcOrd="0" destOrd="0" presId="urn:microsoft.com/office/officeart/2018/2/layout/IconVerticalSolidList"/>
    <dgm:cxn modelId="{EBD34232-9813-4213-9EB8-C8A6A052414C}" srcId="{1B1C35AC-8BB5-43DC-8150-9F2A9220D871}" destId="{88D62A2D-6740-495B-9428-978614E37F65}" srcOrd="0" destOrd="0" parTransId="{A570EB53-F857-40F7-BB99-40CFF23D6C42}" sibTransId="{6F53C278-540D-4424-9868-34842D88257D}"/>
    <dgm:cxn modelId="{15F51145-FF7E-4BF2-A008-101DBE26C6B0}" type="presOf" srcId="{A43E7106-825F-45B3-83B4-783A61427D2F}" destId="{CB9A291F-68B9-4E13-9334-F2F379AC60FE}" srcOrd="0" destOrd="0" presId="urn:microsoft.com/office/officeart/2018/2/layout/IconVerticalSolidList"/>
    <dgm:cxn modelId="{35518264-500C-44BA-AF55-BB36CD892287}" srcId="{1B1C35AC-8BB5-43DC-8150-9F2A9220D871}" destId="{498C04EC-6D9A-4A32-BC68-9E5CB7966C85}" srcOrd="2" destOrd="0" parTransId="{5EC03844-481A-42EC-9C4E-3423A8616574}" sibTransId="{5658CB20-B0F7-40E4-BF5C-29D21CBC838D}"/>
    <dgm:cxn modelId="{9172207B-AA53-4AE8-A1FE-2848A60B6F3E}" type="presOf" srcId="{1B1C35AC-8BB5-43DC-8150-9F2A9220D871}" destId="{1EDA1D3D-4C7C-4338-84A5-33760B940804}" srcOrd="0" destOrd="0" presId="urn:microsoft.com/office/officeart/2018/2/layout/IconVerticalSolidList"/>
    <dgm:cxn modelId="{5F939291-8E5B-4E6C-9CFB-EEEB2359790C}" srcId="{1B1C35AC-8BB5-43DC-8150-9F2A9220D871}" destId="{A43E7106-825F-45B3-83B4-783A61427D2F}" srcOrd="1" destOrd="0" parTransId="{4FA51FDA-C651-48F0-9D41-A7E069C96BA2}" sibTransId="{E5A8D3FA-BB7C-47C0-83B6-8B02A1DBE23C}"/>
    <dgm:cxn modelId="{C657B78E-3AE2-4E63-B7A9-614260B66E87}" type="presParOf" srcId="{1EDA1D3D-4C7C-4338-84A5-33760B940804}" destId="{999C92C7-5764-4EDA-BC9C-F599029DF544}" srcOrd="0" destOrd="0" presId="urn:microsoft.com/office/officeart/2018/2/layout/IconVerticalSolidList"/>
    <dgm:cxn modelId="{BEB8ED83-D4F4-4F28-B486-3E9B2D90377C}" type="presParOf" srcId="{999C92C7-5764-4EDA-BC9C-F599029DF544}" destId="{7EFE2AB7-DE6C-4157-B098-36CD0E707B05}" srcOrd="0" destOrd="0" presId="urn:microsoft.com/office/officeart/2018/2/layout/IconVerticalSolidList"/>
    <dgm:cxn modelId="{69B10472-E958-46E1-9722-6978205FB48C}" type="presParOf" srcId="{999C92C7-5764-4EDA-BC9C-F599029DF544}" destId="{CE6AB144-1402-4FA0-888C-E85A1CFE393B}" srcOrd="1" destOrd="0" presId="urn:microsoft.com/office/officeart/2018/2/layout/IconVerticalSolidList"/>
    <dgm:cxn modelId="{C85019EA-AFB8-41D0-9F09-6B6C4024202C}" type="presParOf" srcId="{999C92C7-5764-4EDA-BC9C-F599029DF544}" destId="{1FC4E2EC-FDB6-42F3-BED2-FEA119DC165C}" srcOrd="2" destOrd="0" presId="urn:microsoft.com/office/officeart/2018/2/layout/IconVerticalSolidList"/>
    <dgm:cxn modelId="{7D4EDCFE-6ADD-4A40-87BA-046B7CC668CF}" type="presParOf" srcId="{999C92C7-5764-4EDA-BC9C-F599029DF544}" destId="{3B37DB22-8460-452E-BAED-4AB31D19F80E}" srcOrd="3" destOrd="0" presId="urn:microsoft.com/office/officeart/2018/2/layout/IconVerticalSolidList"/>
    <dgm:cxn modelId="{194E5DD3-A4A7-4BBA-B39E-3BAA35FB18B0}" type="presParOf" srcId="{1EDA1D3D-4C7C-4338-84A5-33760B940804}" destId="{FE8AB19A-6F39-40FE-80FB-1AE4B26C73BB}" srcOrd="1" destOrd="0" presId="urn:microsoft.com/office/officeart/2018/2/layout/IconVerticalSolidList"/>
    <dgm:cxn modelId="{FE3401B6-A6E3-4B87-9FC3-734367CDCCBE}" type="presParOf" srcId="{1EDA1D3D-4C7C-4338-84A5-33760B940804}" destId="{A6AB0784-E9DA-4408-A26B-BB4B705FC811}" srcOrd="2" destOrd="0" presId="urn:microsoft.com/office/officeart/2018/2/layout/IconVerticalSolidList"/>
    <dgm:cxn modelId="{156F9B3F-EF8A-4C18-A1C8-BBE91DC16551}" type="presParOf" srcId="{A6AB0784-E9DA-4408-A26B-BB4B705FC811}" destId="{A6345396-D148-4E46-ADFF-5E1DA4AC190E}" srcOrd="0" destOrd="0" presId="urn:microsoft.com/office/officeart/2018/2/layout/IconVerticalSolidList"/>
    <dgm:cxn modelId="{CC261C8C-AFE2-436A-B6B1-6A049D76039E}" type="presParOf" srcId="{A6AB0784-E9DA-4408-A26B-BB4B705FC811}" destId="{AFD32E18-B093-4F87-9BA9-E26BC9D05A8A}" srcOrd="1" destOrd="0" presId="urn:microsoft.com/office/officeart/2018/2/layout/IconVerticalSolidList"/>
    <dgm:cxn modelId="{C9260A91-52B8-4914-9F26-BF552C394A0E}" type="presParOf" srcId="{A6AB0784-E9DA-4408-A26B-BB4B705FC811}" destId="{0A466426-33B5-4EE9-85DA-97B213E1CAD8}" srcOrd="2" destOrd="0" presId="urn:microsoft.com/office/officeart/2018/2/layout/IconVerticalSolidList"/>
    <dgm:cxn modelId="{958A062B-6865-4FF6-BD41-2AF89C34E89F}" type="presParOf" srcId="{A6AB0784-E9DA-4408-A26B-BB4B705FC811}" destId="{CB9A291F-68B9-4E13-9334-F2F379AC60FE}" srcOrd="3" destOrd="0" presId="urn:microsoft.com/office/officeart/2018/2/layout/IconVerticalSolidList"/>
    <dgm:cxn modelId="{902E9A56-9B31-42D6-91AC-79F6EE719DFE}" type="presParOf" srcId="{1EDA1D3D-4C7C-4338-84A5-33760B940804}" destId="{B75B8981-1999-4FCE-BE7F-A21B117FE705}" srcOrd="3" destOrd="0" presId="urn:microsoft.com/office/officeart/2018/2/layout/IconVerticalSolidList"/>
    <dgm:cxn modelId="{65AC8381-762A-4D3A-BE08-C5AFCF81A04F}" type="presParOf" srcId="{1EDA1D3D-4C7C-4338-84A5-33760B940804}" destId="{5B94FEFD-AEA0-49C6-94FF-3785328884A3}" srcOrd="4" destOrd="0" presId="urn:microsoft.com/office/officeart/2018/2/layout/IconVerticalSolidList"/>
    <dgm:cxn modelId="{EE087FAE-3D49-4A75-8CEE-CF0D48277B7D}" type="presParOf" srcId="{5B94FEFD-AEA0-49C6-94FF-3785328884A3}" destId="{F0EF44FF-98BD-44CB-B4EF-B4A40937B5E5}" srcOrd="0" destOrd="0" presId="urn:microsoft.com/office/officeart/2018/2/layout/IconVerticalSolidList"/>
    <dgm:cxn modelId="{933DA5B7-729C-445C-A1F5-52BE6B95467F}" type="presParOf" srcId="{5B94FEFD-AEA0-49C6-94FF-3785328884A3}" destId="{14498AE8-1068-4BF4-BD05-B509635FD71A}" srcOrd="1" destOrd="0" presId="urn:microsoft.com/office/officeart/2018/2/layout/IconVerticalSolidList"/>
    <dgm:cxn modelId="{06CBA4F4-8702-4BD4-B686-B5A34E3F9C53}" type="presParOf" srcId="{5B94FEFD-AEA0-49C6-94FF-3785328884A3}" destId="{ECF8016B-1594-42D8-AC71-E6D13C86F257}" srcOrd="2" destOrd="0" presId="urn:microsoft.com/office/officeart/2018/2/layout/IconVerticalSolidList"/>
    <dgm:cxn modelId="{60C8C389-231A-4275-A802-707F2C1071CB}" type="presParOf" srcId="{5B94FEFD-AEA0-49C6-94FF-3785328884A3}" destId="{91F8EFC8-FFA7-4982-8695-ADDDF3F41D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E2AB7-DE6C-4157-B098-36CD0E707B05}">
      <dsp:nvSpPr>
        <dsp:cNvPr id="0" name=""/>
        <dsp:cNvSpPr/>
      </dsp:nvSpPr>
      <dsp:spPr>
        <a:xfrm>
          <a:off x="0" y="642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AB144-1402-4FA0-888C-E85A1CFE393B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7DB22-8460-452E-BAED-4AB31D19F80E}">
      <dsp:nvSpPr>
        <dsp:cNvPr id="0" name=""/>
        <dsp:cNvSpPr/>
      </dsp:nvSpPr>
      <dsp:spPr>
        <a:xfrm>
          <a:off x="1736952" y="642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Kanban is not just for IT/ Ops</a:t>
          </a:r>
        </a:p>
      </dsp:txBody>
      <dsp:txXfrm>
        <a:off x="1736952" y="642"/>
        <a:ext cx="5095259" cy="1503855"/>
      </dsp:txXfrm>
    </dsp:sp>
    <dsp:sp modelId="{A6345396-D148-4E46-ADFF-5E1DA4AC190E}">
      <dsp:nvSpPr>
        <dsp:cNvPr id="0" name=""/>
        <dsp:cNvSpPr/>
      </dsp:nvSpPr>
      <dsp:spPr>
        <a:xfrm>
          <a:off x="0" y="1880461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32E18-B093-4F87-9BA9-E26BC9D05A8A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A291F-68B9-4E13-9334-F2F379AC60FE}">
      <dsp:nvSpPr>
        <dsp:cNvPr id="0" name=""/>
        <dsp:cNvSpPr/>
      </dsp:nvSpPr>
      <dsp:spPr>
        <a:xfrm>
          <a:off x="1736952" y="1880461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Kanban is not just a “Ready – Doing – Done” Board</a:t>
          </a:r>
        </a:p>
      </dsp:txBody>
      <dsp:txXfrm>
        <a:off x="1736952" y="1880461"/>
        <a:ext cx="5095259" cy="1503855"/>
      </dsp:txXfrm>
    </dsp:sp>
    <dsp:sp modelId="{F0EF44FF-98BD-44CB-B4EF-B4A40937B5E5}">
      <dsp:nvSpPr>
        <dsp:cNvPr id="0" name=""/>
        <dsp:cNvSpPr/>
      </dsp:nvSpPr>
      <dsp:spPr>
        <a:xfrm>
          <a:off x="0" y="3760280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98AE8-1068-4BF4-BD05-B509635FD71A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8EFC8-FFA7-4982-8695-ADDDF3F41D23}">
      <dsp:nvSpPr>
        <dsp:cNvPr id="0" name=""/>
        <dsp:cNvSpPr/>
      </dsp:nvSpPr>
      <dsp:spPr>
        <a:xfrm>
          <a:off x="1736952" y="3760280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Kanban is Scalable – Vertically AND Horizontally</a:t>
          </a:r>
        </a:p>
      </dsp:txBody>
      <dsp:txXfrm>
        <a:off x="1736952" y="3760280"/>
        <a:ext cx="5095259" cy="1503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269DC-4507-2842-AFEA-68A41AEAB898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6F348-68FC-AF44-9E6A-8C8DB3B7E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4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www.joeydevilla.com</a:t>
            </a:r>
            <a:r>
              <a:rPr lang="en-US" dirty="0"/>
              <a:t>/2008/11/09/</a:t>
            </a:r>
            <a:r>
              <a:rPr lang="en-US" dirty="0" err="1"/>
              <a:t>dilbert</a:t>
            </a:r>
            <a:r>
              <a:rPr lang="en-US" dirty="0"/>
              <a:t>-our-project-plan-will-follow-the-usual-arc/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6F348-68FC-AF44-9E6A-8C8DB3B7E1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2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does Upstream Kanban do? (Walk thru the image animation)</a:t>
            </a:r>
          </a:p>
          <a:p>
            <a:endParaRPr lang="en-US" dirty="0"/>
          </a:p>
          <a:p>
            <a:r>
              <a:rPr lang="en-US" dirty="0"/>
              <a:t>Creates greater understanding of Delivery team capacity/ capability </a:t>
            </a:r>
          </a:p>
          <a:p>
            <a:endParaRPr lang="en-US" dirty="0"/>
          </a:p>
          <a:p>
            <a:r>
              <a:rPr lang="en-US" dirty="0"/>
              <a:t>Helps them respect WIP Limits – both Min and Max</a:t>
            </a:r>
          </a:p>
          <a:p>
            <a:endParaRPr lang="en-US" dirty="0"/>
          </a:p>
          <a:p>
            <a:r>
              <a:rPr lang="en-US" dirty="0"/>
              <a:t>Gives a better understanding of Delivery Cadence – and hence more efficient Replenishment</a:t>
            </a:r>
          </a:p>
          <a:p>
            <a:endParaRPr lang="en-US" dirty="0"/>
          </a:p>
          <a:p>
            <a:r>
              <a:rPr lang="en-US" dirty="0"/>
              <a:t>Helps manage the biggest challenge Dev teams typically face – overburdening/ large backlogs</a:t>
            </a:r>
          </a:p>
          <a:p>
            <a:endParaRPr lang="en-US" dirty="0"/>
          </a:p>
          <a:p>
            <a:r>
              <a:rPr lang="en-US" dirty="0"/>
              <a:t>Ensures a smoother flow</a:t>
            </a:r>
          </a:p>
          <a:p>
            <a:endParaRPr lang="en-US" dirty="0"/>
          </a:p>
          <a:p>
            <a:r>
              <a:rPr lang="en-US" dirty="0"/>
              <a:t>Provides both sides strong reasons to stay invested in Kanban!!!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6F348-68FC-AF44-9E6A-8C8DB3B7E1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1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www.bluecart.com</a:t>
            </a:r>
            <a:r>
              <a:rPr lang="en-US" dirty="0"/>
              <a:t>/blog/manufacturing-inventory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6F348-68FC-AF44-9E6A-8C8DB3B7E1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6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808-1788-6448-A337-D40E3CBC988B}" type="datetime1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6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7039-DFE7-684C-9B76-41002BB7166C}" type="datetime1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AA94-B038-C641-BDCE-3ED2E56B09CA}" type="datetime1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50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7B90-D96B-D049-BCFB-1F6AAC16C42C}" type="datetime1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495A-6F36-8B4B-A0EF-8A92FD4A23BE}" type="datetime1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3061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17A2-268B-F748-996B-2622555EA474}" type="datetime1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BC16-1109-CA44-934A-A47939206F7C}" type="datetime1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7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CF96-E6FF-A545-82FB-C19E4D5B6FC0}" type="datetime1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1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04D1-0F30-8E47-9015-FB021335389D}" type="datetime1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6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74DB-E2B4-354C-95A0-62097836A5F8}" type="datetime1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7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2013-2A4E-EF40-9FC0-9F01D7E2C7CC}" type="datetime1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8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615-6566-E34E-9313-1D320FAEB6CD}" type="datetime1">
              <a:rPr lang="en-US" smtClean="0"/>
              <a:t>11/18/21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7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0AC-51A6-9C43-835B-5E52F775D1AE}" type="datetime1">
              <a:rPr lang="en-US" smtClean="0"/>
              <a:t>11/18/21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BCF3-5073-9541-9B3F-0EE53EC01831}" type="datetime1">
              <a:rPr lang="en-US" smtClean="0"/>
              <a:t>11/18/21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5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6135-70DD-CE4B-BEE7-15B7A8624730}" type="datetime1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5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618-9233-714E-9DF1-B255DC19DA9A}" type="datetime1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1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45EB-C8DD-1A43-8B60-DC946EB0D7CF}" type="datetime1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488127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Digité,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89E0AA9-B52E-1543-A743-F1E40F7F8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5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hesh@digite.com" TargetMode="External"/><Relationship Id="rId2" Type="http://schemas.openxmlformats.org/officeDocument/2006/relationships/hyperlink" Target="https://www.digite.com/swiftkanban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inkedin.com/in/singhmahesh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9F11-2397-DC46-93E7-78C3E685F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 Portfolio Management with Kanban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99D82-2F59-CF41-9D02-5237C94D85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Mahesh Singh/ Avinash Rao</a:t>
            </a:r>
          </a:p>
          <a:p>
            <a:r>
              <a:rPr lang="en-US" dirty="0"/>
              <a:t>Digité, Inc.</a:t>
            </a:r>
          </a:p>
        </p:txBody>
      </p:sp>
    </p:spTree>
    <p:extLst>
      <p:ext uri="{BB962C8B-B14F-4D97-AF65-F5344CB8AC3E}">
        <p14:creationId xmlns:p14="http://schemas.microsoft.com/office/powerpoint/2010/main" val="3579163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A8AE-D2BA-FA41-B1C2-E9312073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achieve these, we need: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DBA34-1029-C841-8D44-CC42EC98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we need </a:t>
            </a:r>
            <a:r>
              <a:rPr lang="en-US" b="1" dirty="0"/>
              <a:t>visibility</a:t>
            </a:r>
            <a:r>
              <a:rPr lang="en-US" dirty="0"/>
              <a:t> into potential tracks in the portfolio, along with ongoing work</a:t>
            </a:r>
          </a:p>
          <a:p>
            <a:endParaRPr lang="en-US" dirty="0"/>
          </a:p>
          <a:p>
            <a:r>
              <a:rPr lang="en-US" dirty="0"/>
              <a:t>We need a way to</a:t>
            </a:r>
            <a:r>
              <a:rPr lang="en-US" b="1" dirty="0"/>
              <a:t> evaluate on an ongoing basis </a:t>
            </a:r>
            <a:r>
              <a:rPr lang="en-US" dirty="0"/>
              <a:t>the </a:t>
            </a:r>
            <a:r>
              <a:rPr lang="en-US" b="1" dirty="0"/>
              <a:t>value</a:t>
            </a:r>
            <a:r>
              <a:rPr lang="en-US" dirty="0"/>
              <a:t> of these tracks</a:t>
            </a:r>
          </a:p>
          <a:p>
            <a:r>
              <a:rPr lang="en-US" dirty="0"/>
              <a:t>Once commissioned, we need to </a:t>
            </a:r>
            <a:r>
              <a:rPr lang="en-US" b="1" dirty="0"/>
              <a:t>understand the progress </a:t>
            </a:r>
            <a:r>
              <a:rPr lang="en-US" dirty="0"/>
              <a:t>of each track, and impediments </a:t>
            </a:r>
          </a:p>
          <a:p>
            <a:endParaRPr lang="en-US" dirty="0"/>
          </a:p>
          <a:p>
            <a:r>
              <a:rPr lang="en-US" dirty="0"/>
              <a:t>Finally, we need to </a:t>
            </a:r>
            <a:r>
              <a:rPr lang="en-US" b="1" dirty="0"/>
              <a:t>re-allocate</a:t>
            </a:r>
            <a:r>
              <a:rPr lang="en-US" dirty="0"/>
              <a:t> to back winners and prune (potential) failures </a:t>
            </a:r>
            <a:r>
              <a:rPr lang="en-US" b="1" dirty="0"/>
              <a:t>early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50580-18D4-F543-B3E4-40133D91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FF95B-5E74-6B41-B9AD-01709956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9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AF3ED-3D6F-7E4C-B146-65299D0A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Kanban that enable Portfolio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B7136-DA72-564A-A603-C3A747E4C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3036" y="2095696"/>
            <a:ext cx="4313864" cy="41002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Lean Portfolio Management</a:t>
            </a:r>
          </a:p>
          <a:p>
            <a:pPr lvl="1"/>
            <a:r>
              <a:rPr lang="en-US" dirty="0"/>
              <a:t>Planning in Shorter Horizons</a:t>
            </a:r>
          </a:p>
          <a:p>
            <a:pPr lvl="1"/>
            <a:r>
              <a:rPr lang="en-US" dirty="0"/>
              <a:t>Data-based Forecasting/ Capacity Planning </a:t>
            </a:r>
          </a:p>
          <a:p>
            <a:endParaRPr lang="en-US" dirty="0"/>
          </a:p>
          <a:p>
            <a:r>
              <a:rPr lang="en-US" dirty="0"/>
              <a:t>Prioritization by Evaluating Opportunity Cost</a:t>
            </a:r>
          </a:p>
          <a:p>
            <a:pPr lvl="1"/>
            <a:r>
              <a:rPr lang="en-US" dirty="0"/>
              <a:t>Cost of Delay</a:t>
            </a:r>
          </a:p>
          <a:p>
            <a:pPr lvl="1"/>
            <a:r>
              <a:rPr lang="en-US" dirty="0"/>
              <a:t>Risk Profiling</a:t>
            </a:r>
          </a:p>
          <a:p>
            <a:endParaRPr lang="en-US" dirty="0"/>
          </a:p>
          <a:p>
            <a:r>
              <a:rPr lang="en-US" dirty="0"/>
              <a:t>Tracking, Monitoring, Aligning</a:t>
            </a:r>
          </a:p>
          <a:p>
            <a:pPr lvl="1"/>
            <a:r>
              <a:rPr lang="en-US" dirty="0"/>
              <a:t>Dependency Management</a:t>
            </a:r>
          </a:p>
          <a:p>
            <a:pPr lvl="1"/>
            <a:r>
              <a:rPr lang="en-US" dirty="0"/>
              <a:t>Forecasting/ What-if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42370-9662-914E-94D0-B4C1C62C0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7947" y="2066757"/>
            <a:ext cx="4313864" cy="377762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Transparency of the Portfolio Lifecycle</a:t>
            </a:r>
          </a:p>
          <a:p>
            <a:pPr lvl="1"/>
            <a:r>
              <a:rPr lang="en-US" dirty="0"/>
              <a:t>Visibility</a:t>
            </a:r>
          </a:p>
          <a:p>
            <a:pPr lvl="1"/>
            <a:r>
              <a:rPr lang="en-US" dirty="0"/>
              <a:t>Accurate/ Easy Status Reporting</a:t>
            </a:r>
          </a:p>
          <a:p>
            <a:pPr lvl="1"/>
            <a:endParaRPr lang="en-US" dirty="0"/>
          </a:p>
          <a:p>
            <a:r>
              <a:rPr lang="en-US" dirty="0"/>
              <a:t>Alignment of Strategy to Execution</a:t>
            </a:r>
          </a:p>
          <a:p>
            <a:pPr lvl="1"/>
            <a:r>
              <a:rPr lang="en-US" dirty="0"/>
              <a:t>Visibility to Leadership</a:t>
            </a:r>
          </a:p>
          <a:p>
            <a:pPr lvl="1"/>
            <a:r>
              <a:rPr lang="en-US" dirty="0"/>
              <a:t>Effective Coordination</a:t>
            </a:r>
          </a:p>
          <a:p>
            <a:pPr lvl="1"/>
            <a:r>
              <a:rPr lang="en-US" dirty="0"/>
              <a:t>Context/ Purpose for Teams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FB212-8803-9948-9C5A-975D04DA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Digité,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0A17B-3351-D743-8BC7-0E7B9DC1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11</a:t>
            </a:fld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5259BDE-0B25-C241-BA29-5F2B22DBCCB7}"/>
              </a:ext>
            </a:extLst>
          </p:cNvPr>
          <p:cNvSpPr/>
          <p:nvPr/>
        </p:nvSpPr>
        <p:spPr>
          <a:xfrm>
            <a:off x="5967413" y="3015859"/>
            <a:ext cx="1551947" cy="2100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Achieve</a:t>
            </a:r>
          </a:p>
        </p:txBody>
      </p:sp>
    </p:spTree>
    <p:extLst>
      <p:ext uri="{BB962C8B-B14F-4D97-AF65-F5344CB8AC3E}">
        <p14:creationId xmlns:p14="http://schemas.microsoft.com/office/powerpoint/2010/main" val="386985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25FA1DC-1DE8-364C-BD5A-628551F7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”But I thought Kanban is for IT/ Ops..?!”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B544D-4C9F-FC42-8404-D26CFAB0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5928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89E0AA9-B52E-1543-A743-F1E40F7F80E4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047EC-F066-5A4C-8005-597C809E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579" y="6135808"/>
            <a:ext cx="5502631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Digité, Inc.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B7AC890B-2C4A-4ABB-BFB5-BFF1170A4D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710222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67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FA00-E3B1-E94B-ABFC-C1031C45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Lean/ Agile Portfolio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49EA7-ACA1-5E45-8202-0DBB8B902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Shorter Planning Cycles</a:t>
            </a:r>
          </a:p>
          <a:p>
            <a:pPr lvl="1"/>
            <a:r>
              <a:rPr lang="en-US" dirty="0"/>
              <a:t>Quarterly/ Monthly Planning</a:t>
            </a:r>
          </a:p>
          <a:p>
            <a:pPr lvl="1"/>
            <a:r>
              <a:rPr lang="en-US" dirty="0"/>
              <a:t>Booking Capacity based on known Throughput/ Velocity &amp; Probabilistic Forecasting</a:t>
            </a:r>
          </a:p>
          <a:p>
            <a:pPr lvl="1"/>
            <a:endParaRPr lang="en-US" dirty="0"/>
          </a:p>
          <a:p>
            <a:r>
              <a:rPr lang="en-US" dirty="0"/>
              <a:t>Feedback Loops and Frequent Adjustment cycles</a:t>
            </a:r>
          </a:p>
          <a:p>
            <a:pPr lvl="1"/>
            <a:r>
              <a:rPr lang="en-US" dirty="0"/>
              <a:t>PDCA</a:t>
            </a:r>
          </a:p>
          <a:p>
            <a:pPr lvl="1"/>
            <a:r>
              <a:rPr lang="en-US" dirty="0"/>
              <a:t>Probe, Sense, Respond</a:t>
            </a:r>
          </a:p>
          <a:p>
            <a:pPr lvl="1"/>
            <a:r>
              <a:rPr lang="en-US" dirty="0"/>
              <a:t>Fail Fast, Fail Often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0630A-FC8E-544E-B350-2F9023C0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46516-7553-2540-A15B-C7F4782A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5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FA00-E3B1-E94B-ABFC-C1031C45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Prioritization – as delayed as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49EA7-ACA1-5E45-8202-0DBB8B902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Delay decisions till the “last responsible moment”</a:t>
            </a:r>
          </a:p>
          <a:p>
            <a:pPr lvl="1"/>
            <a:r>
              <a:rPr lang="en-US" dirty="0"/>
              <a:t>Selection of Options</a:t>
            </a:r>
          </a:p>
          <a:p>
            <a:pPr lvl="1"/>
            <a:r>
              <a:rPr lang="en-US" dirty="0"/>
              <a:t>Funding</a:t>
            </a:r>
          </a:p>
          <a:p>
            <a:pPr lvl="1"/>
            <a:r>
              <a:rPr lang="en-US" dirty="0"/>
              <a:t>Execution</a:t>
            </a:r>
          </a:p>
          <a:p>
            <a:r>
              <a:rPr lang="en-US" dirty="0"/>
              <a:t>Enable change in direction based on market forces</a:t>
            </a:r>
          </a:p>
          <a:p>
            <a:pPr lvl="1"/>
            <a:r>
              <a:rPr lang="en-US" dirty="0"/>
              <a:t>Allow customers to change priorities</a:t>
            </a:r>
          </a:p>
          <a:p>
            <a:pPr lvl="1"/>
            <a:r>
              <a:rPr lang="en-US" dirty="0"/>
              <a:t>Focus on the most important (top 5 or 10)</a:t>
            </a:r>
          </a:p>
          <a:p>
            <a:r>
              <a:rPr lang="en-US" dirty="0"/>
              <a:t>Avoid shelving / cancelling projects once initiated</a:t>
            </a:r>
          </a:p>
          <a:p>
            <a:pPr lvl="1"/>
            <a:r>
              <a:rPr lang="en-US" dirty="0"/>
              <a:t>Discard instead of Abort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0630A-FC8E-544E-B350-2F9023C0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46516-7553-2540-A15B-C7F4782A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6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FFAB-4486-7D4D-9F94-BF7C293C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Discard, instead of Abort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89F0A-FA65-AA40-B342-B28684DF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40972-76F8-9249-9CC1-49D54CEA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15</a:t>
            </a:fld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C668025-C717-9447-8657-F9BBD58CED29}"/>
              </a:ext>
            </a:extLst>
          </p:cNvPr>
          <p:cNvSpPr/>
          <p:nvPr/>
        </p:nvSpPr>
        <p:spPr>
          <a:xfrm>
            <a:off x="3138054" y="2576945"/>
            <a:ext cx="2306782" cy="170410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B552421-83A8-394D-8FDF-5F73B29A1E29}"/>
              </a:ext>
            </a:extLst>
          </p:cNvPr>
          <p:cNvSpPr/>
          <p:nvPr/>
        </p:nvSpPr>
        <p:spPr>
          <a:xfrm>
            <a:off x="4612243" y="2777835"/>
            <a:ext cx="3679702" cy="85205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8F57F0-B42A-0644-8D08-5C024DFBB300}"/>
              </a:ext>
            </a:extLst>
          </p:cNvPr>
          <p:cNvCxnSpPr/>
          <p:nvPr/>
        </p:nvCxnSpPr>
        <p:spPr>
          <a:xfrm>
            <a:off x="6858000" y="2369127"/>
            <a:ext cx="0" cy="342900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>
            <a:extLst>
              <a:ext uri="{FF2B5EF4-FFF2-40B4-BE49-F238E27FC236}">
                <a16:creationId xmlns:a16="http://schemas.microsoft.com/office/drawing/2014/main" id="{37AAF3B9-32EF-F946-BAB9-3D02914B5B51}"/>
              </a:ext>
            </a:extLst>
          </p:cNvPr>
          <p:cNvSpPr/>
          <p:nvPr/>
        </p:nvSpPr>
        <p:spPr>
          <a:xfrm>
            <a:off x="7855526" y="2718956"/>
            <a:ext cx="3241962" cy="852053"/>
          </a:xfrm>
          <a:prstGeom prst="rightArrow">
            <a:avLst>
              <a:gd name="adj1" fmla="val 35366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EF4E5D-E573-904F-9EB3-91A3D267E612}"/>
              </a:ext>
            </a:extLst>
          </p:cNvPr>
          <p:cNvGrpSpPr/>
          <p:nvPr/>
        </p:nvGrpSpPr>
        <p:grpSpPr>
          <a:xfrm>
            <a:off x="4606906" y="3428998"/>
            <a:ext cx="2174893" cy="2495913"/>
            <a:chOff x="4606906" y="3428998"/>
            <a:chExt cx="2174893" cy="2495913"/>
          </a:xfrm>
        </p:grpSpPr>
        <p:sp>
          <p:nvSpPr>
            <p:cNvPr id="13" name="Bent Arrow 12">
              <a:extLst>
                <a:ext uri="{FF2B5EF4-FFF2-40B4-BE49-F238E27FC236}">
                  <a16:creationId xmlns:a16="http://schemas.microsoft.com/office/drawing/2014/main" id="{F853EE33-007F-6242-9888-F0D99A8109CF}"/>
                </a:ext>
              </a:extLst>
            </p:cNvPr>
            <p:cNvSpPr/>
            <p:nvPr/>
          </p:nvSpPr>
          <p:spPr>
            <a:xfrm rot="5400000">
              <a:off x="4606906" y="3428998"/>
              <a:ext cx="1849582" cy="1849582"/>
            </a:xfrm>
            <a:prstGeom prst="bentArrow">
              <a:avLst>
                <a:gd name="adj1" fmla="val 22753"/>
                <a:gd name="adj2" fmla="val 25000"/>
                <a:gd name="adj3" fmla="val 25000"/>
                <a:gd name="adj4" fmla="val 4375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25AD28-7770-B343-ADAE-2B8D2E9E8D3B}"/>
                </a:ext>
              </a:extLst>
            </p:cNvPr>
            <p:cNvSpPr txBox="1"/>
            <p:nvPr/>
          </p:nvSpPr>
          <p:spPr>
            <a:xfrm>
              <a:off x="5444836" y="5278580"/>
              <a:ext cx="13369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Discard/ Divert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D5968D-0DFF-7647-B54C-5126240FDE78}"/>
              </a:ext>
            </a:extLst>
          </p:cNvPr>
          <p:cNvGrpSpPr/>
          <p:nvPr/>
        </p:nvGrpSpPr>
        <p:grpSpPr>
          <a:xfrm>
            <a:off x="7855527" y="3301583"/>
            <a:ext cx="1496275" cy="1661668"/>
            <a:chOff x="7855527" y="3301583"/>
            <a:chExt cx="1496275" cy="1661668"/>
          </a:xfrm>
        </p:grpSpPr>
        <p:sp>
          <p:nvSpPr>
            <p:cNvPr id="19" name="Bent Arrow 18">
              <a:extLst>
                <a:ext uri="{FF2B5EF4-FFF2-40B4-BE49-F238E27FC236}">
                  <a16:creationId xmlns:a16="http://schemas.microsoft.com/office/drawing/2014/main" id="{E8FF6FC7-F7E0-A342-88A6-B3425D5442C1}"/>
                </a:ext>
              </a:extLst>
            </p:cNvPr>
            <p:cNvSpPr/>
            <p:nvPr/>
          </p:nvSpPr>
          <p:spPr>
            <a:xfrm rot="5400000">
              <a:off x="7890488" y="3266622"/>
              <a:ext cx="1280891" cy="1350814"/>
            </a:xfrm>
            <a:prstGeom prst="bentArrow">
              <a:avLst>
                <a:gd name="adj1" fmla="val 8146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10A87A-87ED-7E41-B2A2-6AFC802E559E}"/>
                </a:ext>
              </a:extLst>
            </p:cNvPr>
            <p:cNvSpPr txBox="1"/>
            <p:nvPr/>
          </p:nvSpPr>
          <p:spPr>
            <a:xfrm>
              <a:off x="8437420" y="4593919"/>
              <a:ext cx="914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Abort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CA8A074-662C-234C-8C6A-3F1A20C0D1E8}"/>
              </a:ext>
            </a:extLst>
          </p:cNvPr>
          <p:cNvSpPr txBox="1"/>
          <p:nvPr/>
        </p:nvSpPr>
        <p:spPr>
          <a:xfrm>
            <a:off x="5967843" y="5944330"/>
            <a:ext cx="1839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Commitment Point</a:t>
            </a:r>
          </a:p>
        </p:txBody>
      </p:sp>
      <p:sp>
        <p:nvSpPr>
          <p:cNvPr id="23" name="Explosion 1 22">
            <a:extLst>
              <a:ext uri="{FF2B5EF4-FFF2-40B4-BE49-F238E27FC236}">
                <a16:creationId xmlns:a16="http://schemas.microsoft.com/office/drawing/2014/main" id="{1D836FF6-E795-CF48-A682-A35EF7F9E60E}"/>
              </a:ext>
            </a:extLst>
          </p:cNvPr>
          <p:cNvSpPr/>
          <p:nvPr/>
        </p:nvSpPr>
        <p:spPr>
          <a:xfrm>
            <a:off x="9206341" y="903849"/>
            <a:ext cx="2902524" cy="2002301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Maximize Throughput!!</a:t>
            </a:r>
          </a:p>
        </p:txBody>
      </p:sp>
    </p:spTree>
    <p:extLst>
      <p:ext uri="{BB962C8B-B14F-4D97-AF65-F5344CB8AC3E}">
        <p14:creationId xmlns:p14="http://schemas.microsoft.com/office/powerpoint/2010/main" val="391482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5432-32B4-2347-84B1-16F3BEDD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Prioritization – as delayed as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02B2D-F39E-AB41-A088-410F17AA9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Cost of Delay</a:t>
            </a:r>
          </a:p>
          <a:p>
            <a:pPr lvl="1"/>
            <a:r>
              <a:rPr lang="en-US" dirty="0"/>
              <a:t>How late can we start this initiative in order to minimize cost of delay?</a:t>
            </a:r>
          </a:p>
          <a:p>
            <a:pPr lvl="2"/>
            <a:r>
              <a:rPr lang="en-US" dirty="0"/>
              <a:t>Too early a start can result in opportunity cost</a:t>
            </a:r>
          </a:p>
          <a:p>
            <a:pPr lvl="2"/>
            <a:r>
              <a:rPr lang="en-US" dirty="0"/>
              <a:t>Too late a start usually results in missed windows of opportunity</a:t>
            </a:r>
          </a:p>
          <a:p>
            <a:pPr lvl="1"/>
            <a:r>
              <a:rPr lang="en-US" dirty="0"/>
              <a:t>What is the Cost?</a:t>
            </a:r>
          </a:p>
          <a:p>
            <a:pPr lvl="2"/>
            <a:r>
              <a:rPr lang="en-US" dirty="0"/>
              <a:t>Cost of Delay function</a:t>
            </a:r>
          </a:p>
          <a:p>
            <a:pPr lvl="2"/>
            <a:r>
              <a:rPr lang="en-US" dirty="0"/>
              <a:t>Probability distribution of completion time (Lead Time)</a:t>
            </a:r>
          </a:p>
          <a:p>
            <a:r>
              <a:rPr lang="en-US" dirty="0"/>
              <a:t>Risk Profiling/ Demand Shaping</a:t>
            </a:r>
          </a:p>
          <a:p>
            <a:pPr lvl="1"/>
            <a:r>
              <a:rPr lang="en-US" dirty="0"/>
              <a:t>What is the risk of doing/ not doing something?</a:t>
            </a:r>
          </a:p>
          <a:p>
            <a:pPr lvl="1"/>
            <a:r>
              <a:rPr lang="en-US" dirty="0"/>
              <a:t>What is the organization’s risk appetite?</a:t>
            </a:r>
          </a:p>
          <a:p>
            <a:r>
              <a:rPr lang="en-US" dirty="0"/>
              <a:t>Upstream Kanban/ Patrick </a:t>
            </a:r>
            <a:r>
              <a:rPr lang="en-US" dirty="0" err="1"/>
              <a:t>Stayeart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7AE13-5A45-0843-BA8B-C6422696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16EA6-A3CA-204B-8CCB-BE24E556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55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04EE-F343-AE4B-A9C7-8EF27823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Tracking/ Monitoring/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746A3-2C41-0742-8C56-14A2ABB66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Managing Dependencies</a:t>
            </a:r>
          </a:p>
          <a:p>
            <a:pPr lvl="1"/>
            <a:r>
              <a:rPr lang="en-US" dirty="0"/>
              <a:t>Within and across teams</a:t>
            </a:r>
          </a:p>
          <a:p>
            <a:pPr lvl="1"/>
            <a:r>
              <a:rPr lang="en-US" dirty="0"/>
              <a:t>Customer/ Supplier dependencies/ blockers</a:t>
            </a:r>
          </a:p>
          <a:p>
            <a:pPr lvl="1"/>
            <a:r>
              <a:rPr lang="en-US" dirty="0"/>
              <a:t>Capacity/ Capability Bottlenecks</a:t>
            </a:r>
          </a:p>
          <a:p>
            <a:pPr lvl="1"/>
            <a:r>
              <a:rPr lang="en-US" dirty="0"/>
              <a:t>Balancing Capacity and Demand</a:t>
            </a:r>
          </a:p>
          <a:p>
            <a:r>
              <a:rPr lang="en-US" dirty="0"/>
              <a:t>Forecasting</a:t>
            </a:r>
          </a:p>
          <a:p>
            <a:pPr lvl="1"/>
            <a:r>
              <a:rPr lang="en-US" dirty="0"/>
              <a:t>Linear Regression</a:t>
            </a:r>
          </a:p>
          <a:p>
            <a:pPr lvl="1"/>
            <a:r>
              <a:rPr lang="en-US" dirty="0"/>
              <a:t>Lead Time Distribution - Actual</a:t>
            </a:r>
          </a:p>
          <a:p>
            <a:pPr lvl="1"/>
            <a:r>
              <a:rPr lang="en-US" dirty="0"/>
              <a:t>Lead Time Probability - Forecast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55376-CBA2-A440-BEB8-BD331B63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B7611-F43C-4B4D-AA72-A4D2CB25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2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04EE-F343-AE4B-A9C7-8EF27823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Failure Keeps Going 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55376-CBA2-A440-BEB8-BD331B63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B7611-F43C-4B4D-AA72-A4D2CB25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18</a:t>
            </a:fld>
            <a:endParaRPr lang="en-US"/>
          </a:p>
        </p:txBody>
      </p:sp>
      <p:pic>
        <p:nvPicPr>
          <p:cNvPr id="3074" name="Picture 2" descr="What Is Manufacturing Inventory? Production Inventory Intro">
            <a:extLst>
              <a:ext uri="{FF2B5EF4-FFF2-40B4-BE49-F238E27FC236}">
                <a16:creationId xmlns:a16="http://schemas.microsoft.com/office/drawing/2014/main" id="{2B902C82-213A-1145-8F00-685F759B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5" y="2133600"/>
            <a:ext cx="4780430" cy="31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art, surface chart&#10;&#10;Description automatically generated">
            <a:extLst>
              <a:ext uri="{FF2B5EF4-FFF2-40B4-BE49-F238E27FC236}">
                <a16:creationId xmlns:a16="http://schemas.microsoft.com/office/drawing/2014/main" id="{4DA88C0D-8FA9-3D4C-823D-EB1CB16EF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47186"/>
            <a:ext cx="6096000" cy="318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0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90A-C57E-B24A-8303-4F45D3BF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Transparency/ Visibility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4FB68-004D-BF45-8065-A80AE3178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Visualization at ALL levels</a:t>
            </a:r>
          </a:p>
          <a:p>
            <a:pPr lvl="1"/>
            <a:r>
              <a:rPr lang="en-US" dirty="0"/>
              <a:t>Portfolio/ OKR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Program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Project </a:t>
            </a:r>
            <a:r>
              <a:rPr lang="en-US" dirty="0">
                <a:sym typeface="Wingdings" pitchFamily="2" charset="2"/>
              </a:rPr>
              <a:t> Tasks</a:t>
            </a:r>
            <a:endParaRPr lang="en-US" dirty="0"/>
          </a:p>
          <a:p>
            <a:pPr lvl="1"/>
            <a:r>
              <a:rPr lang="en-US" dirty="0"/>
              <a:t>Theme </a:t>
            </a:r>
            <a:r>
              <a:rPr lang="en-US" dirty="0">
                <a:sym typeface="Wingdings" pitchFamily="2" charset="2"/>
              </a:rPr>
              <a:t> Epic  User Stories  Tasks</a:t>
            </a:r>
            <a:endParaRPr lang="en-US" dirty="0"/>
          </a:p>
          <a:p>
            <a:r>
              <a:rPr lang="en-US" dirty="0"/>
              <a:t>Simplified Status Rollup, based on </a:t>
            </a:r>
          </a:p>
          <a:p>
            <a:pPr lvl="1"/>
            <a:r>
              <a:rPr lang="en-US" dirty="0"/>
              <a:t>Cards</a:t>
            </a:r>
          </a:p>
          <a:p>
            <a:pPr lvl="1"/>
            <a:r>
              <a:rPr lang="en-US" dirty="0"/>
              <a:t>Tasks</a:t>
            </a:r>
          </a:p>
          <a:p>
            <a:pPr lvl="1"/>
            <a:r>
              <a:rPr lang="en-US" dirty="0"/>
              <a:t>Effort</a:t>
            </a:r>
          </a:p>
          <a:p>
            <a:r>
              <a:rPr lang="en-US" dirty="0"/>
              <a:t>Interconnected Boards/ Swim Lanes</a:t>
            </a:r>
          </a:p>
          <a:p>
            <a:r>
              <a:rPr lang="en-US" dirty="0"/>
              <a:t>Flight Levels/ Klaus Leopold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15DBF-760B-BA4A-8CD9-BE4F1302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DFFAC-5699-7B48-A0B6-C8EF48DF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47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6781-2618-1944-9FFB-DB76C0D7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139B2A-1928-1147-957E-1C56A0211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Objectives of Portfolio Management</a:t>
            </a:r>
          </a:p>
          <a:p>
            <a:r>
              <a:rPr lang="en-US" dirty="0"/>
              <a:t>Challenges of traditional Portfolio Management</a:t>
            </a:r>
          </a:p>
          <a:p>
            <a:r>
              <a:rPr lang="en-US" dirty="0"/>
              <a:t>Features of Kanban that lend it to Portfolio Management</a:t>
            </a:r>
          </a:p>
          <a:p>
            <a:pPr lvl="1"/>
            <a:r>
              <a:rPr lang="en-US" dirty="0"/>
              <a:t>Focus on Upstream</a:t>
            </a:r>
          </a:p>
          <a:p>
            <a:pPr lvl="1"/>
            <a:r>
              <a:rPr lang="en-US" dirty="0"/>
              <a:t>Demand Shaping (and Capability balancing)</a:t>
            </a:r>
          </a:p>
          <a:p>
            <a:pPr lvl="1"/>
            <a:r>
              <a:rPr lang="en-US" dirty="0"/>
              <a:t>Cost of Delay Function</a:t>
            </a:r>
          </a:p>
          <a:p>
            <a:pPr lvl="1"/>
            <a:r>
              <a:rPr lang="en-US" dirty="0"/>
              <a:t>Delayed Decision-making</a:t>
            </a:r>
          </a:p>
          <a:p>
            <a:pPr lvl="1"/>
            <a:r>
              <a:rPr lang="en-US" dirty="0"/>
              <a:t>Forecasting/ Simulation</a:t>
            </a:r>
          </a:p>
          <a:p>
            <a:pPr lvl="1"/>
            <a:r>
              <a:rPr lang="en-US" dirty="0"/>
              <a:t>Visualization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44327-460B-A948-9DBD-1089B906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687D5-2637-8748-BA0A-FF617131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27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E31D-11E0-434F-BC2B-84E7E9F5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Alignment of Strategy to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E80D9-DA8B-9748-B066-68C184B05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Visibility to Leadership</a:t>
            </a:r>
          </a:p>
          <a:p>
            <a:pPr lvl="1"/>
            <a:r>
              <a:rPr lang="en-US" dirty="0"/>
              <a:t>“Are we on target with this OKR/ Initiative?”</a:t>
            </a:r>
          </a:p>
          <a:p>
            <a:pPr lvl="1"/>
            <a:r>
              <a:rPr lang="en-US" dirty="0"/>
              <a:t>“How is it being executed?”</a:t>
            </a:r>
          </a:p>
          <a:p>
            <a:pPr lvl="1"/>
            <a:r>
              <a:rPr lang="en-US" dirty="0"/>
              <a:t>“What has been completed? In-flight? Delayed?”</a:t>
            </a:r>
          </a:p>
          <a:p>
            <a:r>
              <a:rPr lang="en-US" dirty="0"/>
              <a:t>Context to Delivery Teams</a:t>
            </a:r>
          </a:p>
          <a:p>
            <a:pPr lvl="1"/>
            <a:r>
              <a:rPr lang="en-US" dirty="0"/>
              <a:t>”Why are we doing what we are doing?”</a:t>
            </a:r>
          </a:p>
          <a:p>
            <a:pPr lvl="1"/>
            <a:r>
              <a:rPr lang="en-US" dirty="0"/>
              <a:t>“What is the purpose of this?”</a:t>
            </a:r>
          </a:p>
          <a:p>
            <a:r>
              <a:rPr lang="en-US" dirty="0"/>
              <a:t>Effective Coordination</a:t>
            </a:r>
          </a:p>
          <a:p>
            <a:pPr lvl="1"/>
            <a:r>
              <a:rPr lang="en-US" dirty="0"/>
              <a:t>Program Boards (Flight Level 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22D2D-5F13-B346-BC8C-9C84D65B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95CF6-6F47-FF45-AC5B-D8AC04FA1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63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B85ED8-3289-DF4B-8B6A-1CC7B34C0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Demo: Portfolio Management with SwiftKanban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CE422-FA6F-0D4B-9A49-481A898D1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Aligning Strategy to Execution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740187-D746-5847-B496-0A6B7CD4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3A1FE-858C-CB41-80DB-9D064633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2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C7B4F3-628D-E54E-9790-658F186A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7206B-2F22-124E-BF31-188E008BE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D868A8-3081-9E43-B402-79B9975B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ACFB01-37BF-F547-AF38-551A86D8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39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E3F1D4-3061-3C4C-965F-F0834DC9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C44743-311D-324F-AA8F-0F2E78BA57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Mahesh Singh</a:t>
            </a:r>
          </a:p>
          <a:p>
            <a:pPr marL="0" indent="0">
              <a:buNone/>
            </a:pPr>
            <a:r>
              <a:rPr lang="en-US" dirty="0"/>
              <a:t>Co-founder, SVP – Marketing/ Consulting</a:t>
            </a:r>
          </a:p>
          <a:p>
            <a:pPr marL="0" indent="0">
              <a:buNone/>
            </a:pPr>
            <a:r>
              <a:rPr lang="en-US" dirty="0"/>
              <a:t>AKT/ AKC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https://www.digite.com/swiftkanban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B6D37-49E0-6D48-9D2D-B3CD05756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2743" y="2126222"/>
            <a:ext cx="516186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@</a:t>
            </a:r>
            <a:r>
              <a:rPr lang="en-US" dirty="0" err="1"/>
              <a:t>maheshsingh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mahesh@digite.com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+1 (408)761-2238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https://www.linkedin.com/in/singhmahesh/</a:t>
            </a:r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746B58-83C5-3A47-AF0F-E3432A24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D2FD98-CBF0-0647-B816-A4774DB8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0E69-D512-EE4C-BA3D-276553F7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Objectives of Portfolio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F7504-8587-7F42-9D77-FF164D9E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Bubble up the Right Strategy Ideas/ Initiatives to the top</a:t>
            </a:r>
          </a:p>
          <a:p>
            <a:r>
              <a:rPr lang="en-US" dirty="0"/>
              <a:t>Prioritize the Right Initiatives (at the Right Time)</a:t>
            </a:r>
          </a:p>
          <a:p>
            <a:endParaRPr lang="en-US" dirty="0"/>
          </a:p>
          <a:p>
            <a:r>
              <a:rPr lang="en-US" dirty="0"/>
              <a:t>Identify Ideas/ Requests/ Initiatives</a:t>
            </a:r>
          </a:p>
          <a:p>
            <a:r>
              <a:rPr lang="en-US" dirty="0"/>
              <a:t>Analyze and Prioritize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Align Strategy To Execution</a:t>
            </a:r>
          </a:p>
          <a:p>
            <a:r>
              <a:rPr lang="en-US" dirty="0"/>
              <a:t>Keep Stakeholders informed</a:t>
            </a:r>
          </a:p>
          <a:p>
            <a:endParaRPr lang="en-US" dirty="0"/>
          </a:p>
          <a:p>
            <a:r>
              <a:rPr lang="en-US" dirty="0"/>
              <a:t>Make Funding Go/ No Go Decisions</a:t>
            </a:r>
          </a:p>
          <a:p>
            <a:r>
              <a:rPr lang="en-US" dirty="0"/>
              <a:t>Provide insights into health of current Investments in play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3ADCF-1282-CB4F-B6AE-138F6BEA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99213-E8CA-954E-9153-E37C6E61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A8AE-D2BA-FA41-B1C2-E9312073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see how this usually works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DBA34-1029-C841-8D44-CC42EC98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Executive pick the right set of projects and programs to fund (of course)</a:t>
            </a:r>
          </a:p>
          <a:p>
            <a:endParaRPr lang="en-US" dirty="0"/>
          </a:p>
          <a:p>
            <a:r>
              <a:rPr lang="en-US" dirty="0"/>
              <a:t>The projects and programs are allocated a budget based on the ROI they are expected to provide (always!)</a:t>
            </a:r>
          </a:p>
          <a:p>
            <a:endParaRPr lang="en-US" dirty="0"/>
          </a:p>
          <a:p>
            <a:r>
              <a:rPr lang="en-US" dirty="0"/>
              <a:t>These are then executed in a successful manner, which leads to the ROI and business objectives being met, which, of course, leads to a successful Portfolio (and we all get promoted!)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50580-18D4-F543-B3E4-40133D91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FF95B-5E74-6B41-B9AD-01709956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2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A8AE-D2BA-FA41-B1C2-E9312073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Dilbert: “Our Project Plan Will Follow the Usual Arc”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DBA34-1029-C841-8D44-CC42EC98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No? Doesn’t sound familiar?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50580-18D4-F543-B3E4-40133D91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FF95B-5E74-6B41-B9AD-01709956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Dilbert comic for November 9, 2008">
            <a:extLst>
              <a:ext uri="{FF2B5EF4-FFF2-40B4-BE49-F238E27FC236}">
                <a16:creationId xmlns:a16="http://schemas.microsoft.com/office/drawing/2014/main" id="{23BB98F0-FE49-B648-85C1-46C668F5B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843227"/>
            <a:ext cx="81280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3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A8AE-D2BA-FA41-B1C2-E9312073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see how this usually works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DBA34-1029-C841-8D44-CC42EC98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But it isn’t necessarily the fault of the executives or the portfolio manager, or the execution teams.</a:t>
            </a:r>
          </a:p>
          <a:p>
            <a:endParaRPr lang="en-US" dirty="0"/>
          </a:p>
          <a:p>
            <a:r>
              <a:rPr lang="en-US" dirty="0"/>
              <a:t>Why not?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50580-18D4-F543-B3E4-40133D91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FF95B-5E74-6B41-B9AD-01709956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9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6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26A8AE-D2BA-FA41-B1C2-E9312073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Portfolios are frequently Complex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0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2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4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6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7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8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9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0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D9E809-F46F-0744-A8B5-81527B82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844" y="176025"/>
            <a:ext cx="11199123" cy="43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FF95B-5E74-6B41-B9AD-01709956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4959308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89E0AA9-B52E-1543-A743-F1E40F7F80E4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9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50580-18D4-F543-B3E4-40133D91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Digité, Inc.</a:t>
            </a:r>
          </a:p>
        </p:txBody>
      </p:sp>
    </p:spTree>
    <p:extLst>
      <p:ext uri="{BB962C8B-B14F-4D97-AF65-F5344CB8AC3E}">
        <p14:creationId xmlns:p14="http://schemas.microsoft.com/office/powerpoint/2010/main" val="112564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A8AE-D2BA-FA41-B1C2-E9312073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means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DBA34-1029-C841-8D44-CC42EC98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In today’s marketplace, there is ever increasing change and competition </a:t>
            </a:r>
          </a:p>
          <a:p>
            <a:endParaRPr lang="en-US" dirty="0"/>
          </a:p>
          <a:p>
            <a:r>
              <a:rPr lang="en-US" dirty="0"/>
              <a:t>Best or even Good practices are unlikely to lead to the desired outcomes</a:t>
            </a:r>
          </a:p>
          <a:p>
            <a:endParaRPr lang="en-US" dirty="0"/>
          </a:p>
          <a:p>
            <a:r>
              <a:rPr lang="en-US" dirty="0"/>
              <a:t>Complex portfolios need for us to </a:t>
            </a:r>
            <a:r>
              <a:rPr lang="en-US" u="sng" dirty="0"/>
              <a:t>Probe</a:t>
            </a:r>
            <a:r>
              <a:rPr lang="en-US" dirty="0"/>
              <a:t>, </a:t>
            </a:r>
            <a:r>
              <a:rPr lang="en-US" u="sng" dirty="0"/>
              <a:t>Sense</a:t>
            </a:r>
            <a:r>
              <a:rPr lang="en-US" dirty="0"/>
              <a:t> and </a:t>
            </a:r>
            <a:r>
              <a:rPr lang="en-US" u="sng" dirty="0"/>
              <a:t>Respond</a:t>
            </a:r>
            <a:r>
              <a:rPr lang="en-US" dirty="0"/>
              <a:t> on an ongoing basis</a:t>
            </a:r>
          </a:p>
          <a:p>
            <a:endParaRPr lang="en-US" dirty="0"/>
          </a:p>
          <a:p>
            <a:r>
              <a:rPr lang="en-US" dirty="0"/>
              <a:t>This is different from the traditional instinct to plan and control (where you can sense, plan and respond) which works reasonably in Simple or even Complicated scenarios)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50580-18D4-F543-B3E4-40133D91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FF95B-5E74-6B41-B9AD-01709956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6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A8AE-D2BA-FA41-B1C2-E9312073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no hope then?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DBA34-1029-C841-8D44-CC42EC98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To handle a portfolio of complex programs and projects, we need a way to plan and execute in shorter, incremental cycles</a:t>
            </a:r>
          </a:p>
          <a:p>
            <a:endParaRPr lang="en-US" dirty="0"/>
          </a:p>
          <a:p>
            <a:r>
              <a:rPr lang="en-US" dirty="0"/>
              <a:t>We need to be able to probe proactively and sense the progress of the individual tracks, and respond with interventions</a:t>
            </a:r>
          </a:p>
          <a:p>
            <a:endParaRPr lang="en-US" dirty="0"/>
          </a:p>
          <a:p>
            <a:r>
              <a:rPr lang="en-US" dirty="0"/>
              <a:t>These interventions can be additional support to re-align the progress, or early discard of the tracks where no progress is being made (or cost of progress is too high)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50580-18D4-F543-B3E4-40133D91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Digité,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FF95B-5E74-6B41-B9AD-01709956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0AA9-B52E-1543-A743-F1E40F7F80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711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1204</Words>
  <Application>Microsoft Macintosh PowerPoint</Application>
  <PresentationFormat>Widescreen</PresentationFormat>
  <Paragraphs>239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Wisp</vt:lpstr>
      <vt:lpstr>Effective Portfolio Management with Kanban</vt:lpstr>
      <vt:lpstr>Agenda</vt:lpstr>
      <vt:lpstr>Key Objectives of Portfolio Management</vt:lpstr>
      <vt:lpstr>Lets see how this usually works in practice</vt:lpstr>
      <vt:lpstr>Dilbert: “Our Project Plan Will Follow the Usual Arc”</vt:lpstr>
      <vt:lpstr>Lets see how this usually works in practice</vt:lpstr>
      <vt:lpstr>Portfolios are frequently Complex</vt:lpstr>
      <vt:lpstr>Which means … </vt:lpstr>
      <vt:lpstr>Is there no hope then?</vt:lpstr>
      <vt:lpstr>To achieve these, we need:</vt:lpstr>
      <vt:lpstr>Key Features of Kanban that enable Portfolio Management</vt:lpstr>
      <vt:lpstr>”But I thought Kanban is for IT/ Ops..?!”</vt:lpstr>
      <vt:lpstr>Lean/ Agile Portfolio Management</vt:lpstr>
      <vt:lpstr>Prioritization – as delayed as possible</vt:lpstr>
      <vt:lpstr>Discard, instead of Abort</vt:lpstr>
      <vt:lpstr>Prioritization – as delayed as possible</vt:lpstr>
      <vt:lpstr>Tracking/ Monitoring/ Forecasting</vt:lpstr>
      <vt:lpstr>The Cost of Failure Keeps Going Up</vt:lpstr>
      <vt:lpstr>Transparency/ Visibility</vt:lpstr>
      <vt:lpstr>True Alignment of Strategy to Execution</vt:lpstr>
      <vt:lpstr>A Quick Demo: Portfolio Management with SwiftKanban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Successfully Implementing Kanban with Portfolio/ Upstream Kanban</dc:title>
  <dc:creator>Mahesh Singh</dc:creator>
  <cp:lastModifiedBy>Mahesh Singh</cp:lastModifiedBy>
  <cp:revision>44</cp:revision>
  <dcterms:created xsi:type="dcterms:W3CDTF">2020-05-28T13:27:22Z</dcterms:created>
  <dcterms:modified xsi:type="dcterms:W3CDTF">2021-11-18T14:47:16Z</dcterms:modified>
</cp:coreProperties>
</file>