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46" r:id="rId2"/>
  </p:sldMasterIdLst>
  <p:notesMasterIdLst>
    <p:notesMasterId r:id="rId21"/>
  </p:notesMasterIdLst>
  <p:handoutMasterIdLst>
    <p:handoutMasterId r:id="rId22"/>
  </p:handoutMasterIdLst>
  <p:sldIdLst>
    <p:sldId id="766" r:id="rId3"/>
    <p:sldId id="731" r:id="rId4"/>
    <p:sldId id="732" r:id="rId5"/>
    <p:sldId id="763" r:id="rId6"/>
    <p:sldId id="764" r:id="rId7"/>
    <p:sldId id="756" r:id="rId8"/>
    <p:sldId id="771" r:id="rId9"/>
    <p:sldId id="772" r:id="rId10"/>
    <p:sldId id="775" r:id="rId11"/>
    <p:sldId id="776" r:id="rId12"/>
    <p:sldId id="770" r:id="rId13"/>
    <p:sldId id="760" r:id="rId14"/>
    <p:sldId id="773" r:id="rId15"/>
    <p:sldId id="308" r:id="rId16"/>
    <p:sldId id="761" r:id="rId17"/>
    <p:sldId id="740" r:id="rId18"/>
    <p:sldId id="738" r:id="rId19"/>
    <p:sldId id="765" r:id="rId2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fewell" initials="pmf"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72B6E4"/>
    <a:srgbClr val="F9C3DE"/>
    <a:srgbClr val="F46F31"/>
    <a:srgbClr val="F599C7"/>
    <a:srgbClr val="4091C8"/>
    <a:srgbClr val="2F8FBF"/>
    <a:srgbClr val="FFEB57"/>
    <a:srgbClr val="FFE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5833" autoAdjust="0"/>
  </p:normalViewPr>
  <p:slideViewPr>
    <p:cSldViewPr snapToGrid="0">
      <p:cViewPr varScale="1">
        <p:scale>
          <a:sx n="68" d="100"/>
          <a:sy n="68" d="100"/>
        </p:scale>
        <p:origin x="1350" y="72"/>
      </p:cViewPr>
      <p:guideLst>
        <p:guide orient="horz" pos="2160"/>
        <p:guide pos="2880"/>
      </p:guideLst>
    </p:cSldViewPr>
  </p:slideViewPr>
  <p:outlineViewPr>
    <p:cViewPr>
      <p:scale>
        <a:sx n="33" d="100"/>
        <a:sy n="33" d="100"/>
      </p:scale>
      <p:origin x="0" y="182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688" y="135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mn-cs"/>
              </a:defRPr>
            </a:lvl1pPr>
          </a:lstStyle>
          <a:p>
            <a:pPr>
              <a:defRPr/>
            </a:pPr>
            <a:endParaRPr lang="en-US" dirty="0"/>
          </a:p>
        </p:txBody>
      </p:sp>
      <p:sp>
        <p:nvSpPr>
          <p:cNvPr id="6246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endParaRPr lang="en-US" dirty="0"/>
          </a:p>
        </p:txBody>
      </p:sp>
      <p:sp>
        <p:nvSpPr>
          <p:cNvPr id="6246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mn-cs"/>
              </a:defRPr>
            </a:lvl1pPr>
          </a:lstStyle>
          <a:p>
            <a:pPr>
              <a:defRPr/>
            </a:pPr>
            <a:endParaRPr lang="en-US" dirty="0"/>
          </a:p>
        </p:txBody>
      </p:sp>
      <p:sp>
        <p:nvSpPr>
          <p:cNvPr id="6246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E25EC339-8E7F-4C28-BDF0-FD9D47EFD37A}" type="slidenum">
              <a:rPr lang="en-US"/>
              <a:pPr>
                <a:defRPr/>
              </a:pPr>
              <a:t>‹#›</a:t>
            </a:fld>
            <a:endParaRPr lang="en-US" dirty="0"/>
          </a:p>
        </p:txBody>
      </p:sp>
    </p:spTree>
    <p:extLst>
      <p:ext uri="{BB962C8B-B14F-4D97-AF65-F5344CB8AC3E}">
        <p14:creationId xmlns:p14="http://schemas.microsoft.com/office/powerpoint/2010/main" val="241202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mn-cs"/>
              </a:defRPr>
            </a:lvl1pPr>
          </a:lstStyle>
          <a:p>
            <a:pPr>
              <a:defRPr/>
            </a:pPr>
            <a:endParaRPr lang="en-US" dirty="0"/>
          </a:p>
        </p:txBody>
      </p:sp>
      <p:sp>
        <p:nvSpPr>
          <p:cNvPr id="552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mn-cs"/>
              </a:defRPr>
            </a:lvl1pPr>
          </a:lstStyle>
          <a:p>
            <a:pPr>
              <a:defRPr/>
            </a:pPr>
            <a:endParaRPr lang="en-US" dirty="0"/>
          </a:p>
        </p:txBody>
      </p:sp>
      <p:sp>
        <p:nvSpPr>
          <p:cNvPr id="553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5C00AC79-FB51-4473-A7BF-AD80ECF201D5}" type="slidenum">
              <a:rPr lang="en-US"/>
              <a:pPr>
                <a:defRPr/>
              </a:pPr>
              <a:t>‹#›</a:t>
            </a:fld>
            <a:endParaRPr lang="en-US" dirty="0"/>
          </a:p>
        </p:txBody>
      </p:sp>
    </p:spTree>
    <p:extLst>
      <p:ext uri="{BB962C8B-B14F-4D97-AF65-F5344CB8AC3E}">
        <p14:creationId xmlns:p14="http://schemas.microsoft.com/office/powerpoint/2010/main" val="817262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964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17</a:t>
            </a:fld>
            <a:endParaRPr lang="en-US" dirty="0"/>
          </a:p>
        </p:txBody>
      </p:sp>
    </p:spTree>
    <p:extLst>
      <p:ext uri="{BB962C8B-B14F-4D97-AF65-F5344CB8AC3E}">
        <p14:creationId xmlns:p14="http://schemas.microsoft.com/office/powerpoint/2010/main" val="259113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408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2</a:t>
            </a:fld>
            <a:endParaRPr lang="en-US" dirty="0"/>
          </a:p>
        </p:txBody>
      </p:sp>
    </p:spTree>
    <p:extLst>
      <p:ext uri="{BB962C8B-B14F-4D97-AF65-F5344CB8AC3E}">
        <p14:creationId xmlns:p14="http://schemas.microsoft.com/office/powerpoint/2010/main" val="96457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3</a:t>
            </a:fld>
            <a:endParaRPr lang="en-US" dirty="0"/>
          </a:p>
        </p:txBody>
      </p:sp>
    </p:spTree>
    <p:extLst>
      <p:ext uri="{BB962C8B-B14F-4D97-AF65-F5344CB8AC3E}">
        <p14:creationId xmlns:p14="http://schemas.microsoft.com/office/powerpoint/2010/main" val="87279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09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B7C63-99BE-4DB9-985E-40985D1BEA5C}" type="slidenum">
              <a:rPr lang="en-IN" smtClean="0"/>
              <a:t>11</a:t>
            </a:fld>
            <a:endParaRPr lang="en-IN"/>
          </a:p>
        </p:txBody>
      </p:sp>
    </p:spTree>
    <p:extLst>
      <p:ext uri="{BB962C8B-B14F-4D97-AF65-F5344CB8AC3E}">
        <p14:creationId xmlns:p14="http://schemas.microsoft.com/office/powerpoint/2010/main" val="244282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4036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00AC79-FB51-4473-A7BF-AD80ECF201D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99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1938221-BF6A-4D2C-A70C-13A58C118CF3}" type="datetime1">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9/16/2020</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ED4E5F-E1F8-4099-87A9-F8EB26613827}"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49709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err="1"/>
              <a:t>Dragos</a:t>
            </a:r>
            <a:r>
              <a:rPr lang="en-US" dirty="0"/>
              <a:t> general introductions</a:t>
            </a:r>
          </a:p>
          <a:p>
            <a:pPr lvl="2"/>
            <a:r>
              <a:rPr lang="en-US" dirty="0"/>
              <a:t>Jim </a:t>
            </a:r>
            <a:r>
              <a:rPr lang="en-US" dirty="0" err="1"/>
              <a:t>Gawtry</a:t>
            </a:r>
            <a:r>
              <a:rPr lang="en-US" dirty="0"/>
              <a:t> and Gary Perkerwicz work for ATK a company with leadership positions in Outdoor Sports and Aerospace and Defense (A&amp;D).   They have worked with each other for over 25 years.</a:t>
            </a:r>
          </a:p>
          <a:p>
            <a:pPr lvl="2"/>
            <a:r>
              <a:rPr lang="en-US" dirty="0"/>
              <a:t>During that time, they have seen a lot of improvement initiatives come and go including BPM, JIT,  TQM and others. None of these initiatives made an impact to their work or culture. </a:t>
            </a:r>
          </a:p>
          <a:p>
            <a:pPr lvl="2"/>
            <a:r>
              <a:rPr lang="en-US" i="1" dirty="0"/>
              <a:t>There is something different about their current initiative and that is why we are here: to share a success story that other companies have been equally successful at adopting in the last couple of years: improving work flows and organizational culture using Lean principles and Kanban systems. </a:t>
            </a:r>
          </a:p>
          <a:p>
            <a:pPr lvl="3"/>
            <a:endParaRPr lang="en-US" dirty="0"/>
          </a:p>
          <a:p>
            <a:endParaRPr lang="en-US" dirty="0"/>
          </a:p>
        </p:txBody>
      </p:sp>
      <p:sp>
        <p:nvSpPr>
          <p:cNvPr id="4" name="Slide Number Placeholder 3"/>
          <p:cNvSpPr>
            <a:spLocks noGrp="1"/>
          </p:cNvSpPr>
          <p:nvPr>
            <p:ph type="sldNum" sz="quarter" idx="10"/>
          </p:nvPr>
        </p:nvSpPr>
        <p:spPr/>
        <p:txBody>
          <a:bodyPr/>
          <a:lstStyle/>
          <a:p>
            <a:pPr>
              <a:defRPr/>
            </a:pPr>
            <a:fld id="{5C00AC79-FB51-4473-A7BF-AD80ECF201D5}"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27681D1-D3C6-4B2F-A0BC-EA478D069A83}" type="datetimeFigureOut">
              <a:rPr lang="en-US" smtClean="0">
                <a:solidFill>
                  <a:srgbClr val="775F55"/>
                </a:solidFill>
              </a:rPr>
              <a:pPr/>
              <a:t>9/16/2020</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FD5947-5BC8-40C6-8E8F-8F2718F8B0A4}"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1767CE9-B636-4583-9DA9-3536EAA87600}" type="datetimeFigureOut">
              <a:rPr kumimoji="0" lang="en-US" sz="1400" b="0" i="0" u="none" strike="noStrike" kern="1200" cap="none" spc="0" normalizeH="0" baseline="0" noProof="0" smtClean="0">
                <a:ln>
                  <a:noFill/>
                </a:ln>
                <a:solidFill>
                  <a:srgbClr val="775F55"/>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9/16/2020</a:t>
            </a:fld>
            <a:endParaRPr kumimoji="0" lang="en-US" sz="1400" b="0" i="0" u="none" strike="noStrike" kern="1200" cap="none" spc="0" normalizeH="0" baseline="0" noProof="0">
              <a:ln>
                <a:noFill/>
              </a:ln>
              <a:solidFill>
                <a:srgbClr val="775F55"/>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E75BDF-B20C-47E8-939F-F1977821D340}" type="slidenum">
              <a:rPr kumimoji="0" lang="en-US" sz="1400" b="1"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4246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8637EA3-D79E-4AB4-9212-06D281678A88}" type="datetimeFigureOut">
              <a:rPr lang="en-IN" smtClean="0"/>
              <a:t>16-09-2020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769F05-28AE-432C-8FFB-D48239E94F88}" type="slidenum">
              <a:rPr lang="en-IN" smtClean="0"/>
              <a:t>‹#›</a:t>
            </a:fld>
            <a:endParaRPr lang="en-IN"/>
          </a:p>
        </p:txBody>
      </p:sp>
    </p:spTree>
    <p:extLst>
      <p:ext uri="{BB962C8B-B14F-4D97-AF65-F5344CB8AC3E}">
        <p14:creationId xmlns:p14="http://schemas.microsoft.com/office/powerpoint/2010/main" val="280085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7210DA9-1310-4DBD-932A-E64A454EAD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9922D3A-EBD5-4889-89DF-DE2F52D6725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10" name="Rectangle 9"/>
          <p:cNvSpPr/>
          <p:nvPr userDrawn="1"/>
        </p:nvSpPr>
        <p:spPr>
          <a:xfrm>
            <a:off x="0" y="-8238"/>
            <a:ext cx="9144000" cy="1245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7D71F2E6-30FD-49BC-A53A-A287350BDB1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8422370E-BD8A-4FE3-84D3-25D9EC3936D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F52C8AD-2A8E-4230-B1DE-1A6147F2E65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827681D1-D3C6-4B2F-A0BC-EA478D069A83}" type="datetimeFigureOut">
              <a:rPr lang="en-US" smtClean="0">
                <a:solidFill>
                  <a:srgbClr val="775F55"/>
                </a:solidFill>
                <a:latin typeface="Tw Cen MT"/>
                <a:cs typeface="+mn-cs"/>
              </a:rPr>
              <a:pPr fontAlgn="auto">
                <a:spcBef>
                  <a:spcPts val="0"/>
                </a:spcBef>
                <a:spcAft>
                  <a:spcPts val="0"/>
                </a:spcAft>
              </a:pPr>
              <a:t>9/16/2020</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A1FD5947-5BC8-40C6-8E8F-8F2718F8B0A4}" type="slidenum">
              <a:rPr lang="en-US" smtClean="0">
                <a:latin typeface="Tw Cen MT"/>
                <a:cs typeface="+mn-cs"/>
              </a:rPr>
              <a:pPr fontAlgn="auto">
                <a:spcBef>
                  <a:spcPts val="0"/>
                </a:spcBef>
                <a:spcAft>
                  <a:spcPts val="0"/>
                </a:spcAft>
              </a:pPr>
              <a:t>‹#›</a:t>
            </a:fld>
            <a:endParaRPr lang="en-US" dirty="0">
              <a:latin typeface="Tw Cen MT"/>
              <a:cs typeface="+mn-cs"/>
            </a:endParaRPr>
          </a:p>
        </p:txBody>
      </p:sp>
      <p:pic>
        <p:nvPicPr>
          <p:cNvPr id="12" name="Picture 11" descr="A picture containing clock, drawing&#10;&#10;Description automatically generated">
            <a:extLst>
              <a:ext uri="{FF2B5EF4-FFF2-40B4-BE49-F238E27FC236}">
                <a16:creationId xmlns:a16="http://schemas.microsoft.com/office/drawing/2014/main" id="{76455D1A-4AC8-3243-962F-71FAF20BF58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1796" y="0"/>
            <a:ext cx="1262204" cy="579015"/>
          </a:xfrm>
          <a:prstGeom prst="rect">
            <a:avLst/>
          </a:prstGeom>
        </p:spPr>
      </p:pic>
    </p:spTree>
  </p:cSld>
  <p:clrMap bg1="lt1" tx1="dk1" bg2="lt2" tx2="dk2" accent1="accent1" accent2="accent2" accent3="accent3" accent4="accent4" accent5="accent5" accent6="accent6" hlink="hlink" folHlink="folHlink"/>
  <p:sldLayoutIdLst>
    <p:sldLayoutId id="2147483845" r:id="rId1"/>
    <p:sldLayoutId id="2147483855" r:id="rId2"/>
    <p:sldLayoutId id="2147483860" r:id="rId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C3238E4-E2CE-40E6-899A-34456405D943}" type="slidenum">
              <a:rPr lang="en-US" smtClean="0"/>
              <a:pPr/>
              <a:t>‹#›</a:t>
            </a:fld>
            <a:endParaRPr lang="en-US"/>
          </a:p>
        </p:txBody>
      </p:sp>
      <p:pic>
        <p:nvPicPr>
          <p:cNvPr id="5" name="Picture 4" descr="A picture containing clock, drawing&#10;&#10;Description automatically generated">
            <a:extLst>
              <a:ext uri="{FF2B5EF4-FFF2-40B4-BE49-F238E27FC236}">
                <a16:creationId xmlns:a16="http://schemas.microsoft.com/office/drawing/2014/main" id="{1B3678FC-418C-FB45-9C08-FBD0BD18568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81796" y="0"/>
            <a:ext cx="1262204" cy="579015"/>
          </a:xfrm>
          <a:prstGeom prst="rect">
            <a:avLst/>
          </a:prstGeom>
        </p:spPr>
      </p:pic>
    </p:spTree>
  </p:cSld>
  <p:clrMap bg1="lt1" tx1="dk1" bg2="lt2" tx2="dk2" accent1="accent1" accent2="accent2" accent3="accent3" accent4="accent4" accent5="accent5" accent6="accent6" hlink="hlink" folHlink="folHlink"/>
  <p:sldLayoutIdLst>
    <p:sldLayoutId id="2147483847" r:id="rId1"/>
    <p:sldLayoutId id="2147483849" r:id="rId2"/>
    <p:sldLayoutId id="2147483850" r:id="rId3"/>
    <p:sldLayoutId id="2147483851" r:id="rId4"/>
    <p:sldLayoutId id="2147483854" r:id="rId5"/>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2.jpg"/><Relationship Id="rId3" Type="http://schemas.openxmlformats.org/officeDocument/2006/relationships/notesSlide" Target="../notesSlides/notesSlide8.xml"/><Relationship Id="rId21" Type="http://schemas.openxmlformats.org/officeDocument/2006/relationships/image" Target="../media/image38.pn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1.png"/><Relationship Id="rId2" Type="http://schemas.openxmlformats.org/officeDocument/2006/relationships/slideLayout" Target="../slideLayouts/slideLayout2.xml"/><Relationship Id="rId16" Type="http://schemas.openxmlformats.org/officeDocument/2006/relationships/image" Target="../media/image34.png"/><Relationship Id="rId20" Type="http://schemas.openxmlformats.org/officeDocument/2006/relationships/hyperlink" Target="http://www.subexazure.com/content/" TargetMode="External"/><Relationship Id="rId1" Type="http://schemas.openxmlformats.org/officeDocument/2006/relationships/vmlDrawing" Target="../drawings/vmlDrawing1.vml"/><Relationship Id="rId6" Type="http://schemas.openxmlformats.org/officeDocument/2006/relationships/image" Target="../media/image26.png"/><Relationship Id="rId11" Type="http://schemas.openxmlformats.org/officeDocument/2006/relationships/image" Target="../media/image29.png"/><Relationship Id="rId24" Type="http://schemas.openxmlformats.org/officeDocument/2006/relationships/image" Target="../media/image40.png"/><Relationship Id="rId5" Type="http://schemas.openxmlformats.org/officeDocument/2006/relationships/image" Target="../media/image25.png"/><Relationship Id="rId15" Type="http://schemas.openxmlformats.org/officeDocument/2006/relationships/image" Target="../media/image33.png"/><Relationship Id="rId23" Type="http://schemas.microsoft.com/office/2007/relationships/hdphoto" Target="../media/hdphoto1.wdp"/><Relationship Id="rId10" Type="http://schemas.openxmlformats.org/officeDocument/2006/relationships/image" Target="../media/image23.png"/><Relationship Id="rId19"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oleObject" Target="../embeddings/oleObject1.bin"/><Relationship Id="rId14" Type="http://schemas.openxmlformats.org/officeDocument/2006/relationships/image" Target="../media/image32.png"/><Relationship Id="rId22" Type="http://schemas.openxmlformats.org/officeDocument/2006/relationships/image" Target="../media/image39.jpeg"/><Relationship Id="rId27"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dean.leffingwell@scaledagile.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sales@digite.com" TargetMode="External"/><Relationship Id="rId5" Type="http://schemas.openxmlformats.org/officeDocument/2006/relationships/hyperlink" Target="http://www.digite.com/" TargetMode="External"/><Relationship Id="rId4" Type="http://schemas.openxmlformats.org/officeDocument/2006/relationships/hyperlink" Target="mailto:mahesh@digit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01720" y="1850593"/>
            <a:ext cx="8340559" cy="1355264"/>
          </a:xfrm>
        </p:spPr>
        <p:txBody>
          <a:bodyPr>
            <a:noAutofit/>
          </a:bodyPr>
          <a:lstStyle/>
          <a:p>
            <a:pPr algn="ctr"/>
            <a:r>
              <a:rPr lang="en-US" b="1" cap="none" dirty="0"/>
              <a:t>Three Key Factors in Successful </a:t>
            </a:r>
            <a:r>
              <a:rPr lang="en-US" b="1" cap="none" dirty="0" err="1"/>
              <a:t>SAFe</a:t>
            </a:r>
            <a:r>
              <a:rPr lang="en-US" b="1" cap="none" dirty="0"/>
              <a:t>® Implementations</a:t>
            </a:r>
            <a:endParaRPr lang="en-US" b="1" u="sng" cap="none" dirty="0"/>
          </a:p>
        </p:txBody>
      </p:sp>
      <p:sp>
        <p:nvSpPr>
          <p:cNvPr id="11" name="Subtitle 10"/>
          <p:cNvSpPr>
            <a:spLocks noGrp="1"/>
          </p:cNvSpPr>
          <p:nvPr>
            <p:ph type="subTitle" idx="1"/>
          </p:nvPr>
        </p:nvSpPr>
        <p:spPr/>
        <p:txBody>
          <a:bodyPr>
            <a:normAutofit fontScale="92500"/>
          </a:bodyPr>
          <a:lstStyle/>
          <a:p>
            <a:r>
              <a:rPr lang="en-US" dirty="0"/>
              <a:t>Digité, Inc.				Sept 15</a:t>
            </a:r>
            <a:r>
              <a:rPr lang="en-US" baseline="30000" dirty="0"/>
              <a:t>th</a:t>
            </a:r>
            <a:r>
              <a:rPr lang="en-US" dirty="0"/>
              <a:t>, 2020</a:t>
            </a:r>
          </a:p>
        </p:txBody>
      </p:sp>
      <p:pic>
        <p:nvPicPr>
          <p:cNvPr id="3" name="Picture 2" descr="A picture containing clock, drawing&#10;&#10;Description automatically generated">
            <a:extLst>
              <a:ext uri="{FF2B5EF4-FFF2-40B4-BE49-F238E27FC236}">
                <a16:creationId xmlns:a16="http://schemas.microsoft.com/office/drawing/2014/main" id="{FD8CED87-6E5C-864E-9F4F-E1247DBEA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374" y="4286163"/>
            <a:ext cx="1849252" cy="848313"/>
          </a:xfrm>
          <a:prstGeom prst="rect">
            <a:avLst/>
          </a:prstGeom>
          <a:solidFill>
            <a:schemeClr val="tx1"/>
          </a:solidFill>
          <a:ln w="76200">
            <a:solidFill>
              <a:schemeClr val="tx1"/>
            </a:solidFill>
          </a:ln>
        </p:spPr>
      </p:pic>
    </p:spTree>
    <p:extLst>
      <p:ext uri="{BB962C8B-B14F-4D97-AF65-F5344CB8AC3E}">
        <p14:creationId xmlns:p14="http://schemas.microsoft.com/office/powerpoint/2010/main" val="30682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6992-9467-EE49-AB98-70B6A25125C3}"/>
              </a:ext>
            </a:extLst>
          </p:cNvPr>
          <p:cNvSpPr>
            <a:spLocks noGrp="1"/>
          </p:cNvSpPr>
          <p:nvPr>
            <p:ph type="title"/>
          </p:nvPr>
        </p:nvSpPr>
        <p:spPr/>
        <p:txBody>
          <a:bodyPr/>
          <a:lstStyle/>
          <a:p>
            <a:r>
              <a:rPr lang="en-US" dirty="0"/>
              <a:t>Collaborative PI &amp; Spring Planning</a:t>
            </a:r>
          </a:p>
        </p:txBody>
      </p:sp>
      <p:pic>
        <p:nvPicPr>
          <p:cNvPr id="4" name="Picture 3" descr="A screenshot of a cell phone&#10;&#10;Description automatically generated">
            <a:extLst>
              <a:ext uri="{FF2B5EF4-FFF2-40B4-BE49-F238E27FC236}">
                <a16:creationId xmlns:a16="http://schemas.microsoft.com/office/drawing/2014/main" id="{A7663AE7-271B-1F4C-AFFA-0E97B58E5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0811"/>
            <a:ext cx="9144000" cy="434515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691FD13-D6F9-1541-9BF9-F7003F058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20" y="4503509"/>
            <a:ext cx="9144000" cy="2204070"/>
          </a:xfrm>
          <a:prstGeom prst="rect">
            <a:avLst/>
          </a:prstGeom>
        </p:spPr>
      </p:pic>
    </p:spTree>
    <p:extLst>
      <p:ext uri="{BB962C8B-B14F-4D97-AF65-F5344CB8AC3E}">
        <p14:creationId xmlns:p14="http://schemas.microsoft.com/office/powerpoint/2010/main" val="73298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983517"/>
          </a:xfrm>
        </p:spPr>
        <p:txBody>
          <a:bodyPr>
            <a:normAutofit fontScale="90000"/>
          </a:bodyPr>
          <a:lstStyle/>
          <a:p>
            <a:r>
              <a:rPr lang="en-IN" sz="3200" dirty="0"/>
              <a:t>Distributed Program Board/ Dependency Management</a:t>
            </a:r>
          </a:p>
        </p:txBody>
      </p:sp>
      <p:pic>
        <p:nvPicPr>
          <p:cNvPr id="10" name="Picture 9" descr="A picture containing white&#10;&#10;Description automatically generated">
            <a:extLst>
              <a:ext uri="{FF2B5EF4-FFF2-40B4-BE49-F238E27FC236}">
                <a16:creationId xmlns:a16="http://schemas.microsoft.com/office/drawing/2014/main" id="{0714AD01-5BC2-E24D-BC05-F0FCC4EBB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1873944"/>
            <a:ext cx="9144000" cy="4463900"/>
          </a:xfrm>
          <a:prstGeom prst="rect">
            <a:avLst/>
          </a:prstGeom>
        </p:spPr>
      </p:pic>
    </p:spTree>
    <p:extLst>
      <p:ext uri="{BB962C8B-B14F-4D97-AF65-F5344CB8AC3E}">
        <p14:creationId xmlns:p14="http://schemas.microsoft.com/office/powerpoint/2010/main" val="383425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 Analytics</a:t>
            </a:r>
            <a:br>
              <a:rPr lang="en-US" dirty="0"/>
            </a:br>
            <a:r>
              <a:rPr lang="en-US" sz="3600" i="1" dirty="0"/>
              <a:t>Drill-down from Multi-PI to Single Sprint</a:t>
            </a:r>
            <a:endParaRPr lang="en-US" i="1" dirty="0"/>
          </a:p>
        </p:txBody>
      </p:sp>
      <p:pic>
        <p:nvPicPr>
          <p:cNvPr id="6" name="Content Placeholder 6">
            <a:extLst>
              <a:ext uri="{FF2B5EF4-FFF2-40B4-BE49-F238E27FC236}">
                <a16:creationId xmlns:a16="http://schemas.microsoft.com/office/drawing/2014/main" id="{A7614825-4E49-E546-9C30-A845390D1FAA}"/>
              </a:ext>
            </a:extLst>
          </p:cNvPr>
          <p:cNvPicPr>
            <a:picLocks noChangeAspect="1"/>
          </p:cNvPicPr>
          <p:nvPr/>
        </p:nvPicPr>
        <p:blipFill>
          <a:blip r:embed="rId3"/>
          <a:stretch>
            <a:fillRect/>
          </a:stretch>
        </p:blipFill>
        <p:spPr>
          <a:xfrm>
            <a:off x="0" y="1612668"/>
            <a:ext cx="8225219" cy="3139441"/>
          </a:xfrm>
          <a:prstGeom prst="rect">
            <a:avLst/>
          </a:prstGeom>
        </p:spPr>
      </p:pic>
      <p:pic>
        <p:nvPicPr>
          <p:cNvPr id="7" name="Content Placeholder 5">
            <a:extLst>
              <a:ext uri="{FF2B5EF4-FFF2-40B4-BE49-F238E27FC236}">
                <a16:creationId xmlns:a16="http://schemas.microsoft.com/office/drawing/2014/main" id="{6C6F3741-01AF-F641-AAE7-505430D9EE1B}"/>
              </a:ext>
            </a:extLst>
          </p:cNvPr>
          <p:cNvPicPr>
            <a:picLocks noGrp="1" noChangeAspect="1"/>
          </p:cNvPicPr>
          <p:nvPr>
            <p:ph idx="1"/>
          </p:nvPr>
        </p:nvPicPr>
        <p:blipFill rotWithShape="1">
          <a:blip r:embed="rId4"/>
          <a:srcRect r="6583"/>
          <a:stretch/>
        </p:blipFill>
        <p:spPr>
          <a:xfrm>
            <a:off x="458189" y="2097578"/>
            <a:ext cx="8225219" cy="3657655"/>
          </a:xfrm>
          <a:prstGeom prst="rect">
            <a:avLst/>
          </a:prstGeom>
        </p:spPr>
      </p:pic>
      <p:pic>
        <p:nvPicPr>
          <p:cNvPr id="8" name="Content Placeholder 3">
            <a:extLst>
              <a:ext uri="{FF2B5EF4-FFF2-40B4-BE49-F238E27FC236}">
                <a16:creationId xmlns:a16="http://schemas.microsoft.com/office/drawing/2014/main" id="{DC559681-D31C-3149-B03D-DC1B2C5CACC0}"/>
              </a:ext>
            </a:extLst>
          </p:cNvPr>
          <p:cNvPicPr>
            <a:picLocks noChangeAspect="1"/>
          </p:cNvPicPr>
          <p:nvPr/>
        </p:nvPicPr>
        <p:blipFill>
          <a:blip r:embed="rId5"/>
          <a:stretch>
            <a:fillRect/>
          </a:stretch>
        </p:blipFill>
        <p:spPr>
          <a:xfrm>
            <a:off x="1070880" y="2713553"/>
            <a:ext cx="8070718" cy="4395322"/>
          </a:xfrm>
          <a:prstGeom prst="rect">
            <a:avLst/>
          </a:prstGeom>
        </p:spPr>
      </p:pic>
    </p:spTree>
    <p:extLst>
      <p:ext uri="{BB962C8B-B14F-4D97-AF65-F5344CB8AC3E}">
        <p14:creationId xmlns:p14="http://schemas.microsoft.com/office/powerpoint/2010/main" val="8977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Lean/ Flow Analytics</a:t>
            </a:r>
            <a:br>
              <a:rPr lang="en-US" dirty="0"/>
            </a:br>
            <a:r>
              <a:rPr lang="en-US" sz="3600" i="1" dirty="0"/>
              <a:t>Support for Continuous Improvement</a:t>
            </a:r>
            <a:endParaRPr lang="en-US" i="1" dirty="0"/>
          </a:p>
        </p:txBody>
      </p:sp>
      <p:pic>
        <p:nvPicPr>
          <p:cNvPr id="5" name="Picture 4" descr="Screen Shot 2016-04-14 at 12.47.09 AM.png"/>
          <p:cNvPicPr>
            <a:picLocks noChangeAspect="1"/>
          </p:cNvPicPr>
          <p:nvPr/>
        </p:nvPicPr>
        <p:blipFill rotWithShape="1">
          <a:blip r:embed="rId3" cstate="print">
            <a:extLst>
              <a:ext uri="{28A0092B-C50C-407E-A947-70E740481C1C}">
                <a14:useLocalDpi xmlns:a14="http://schemas.microsoft.com/office/drawing/2010/main" val="0"/>
              </a:ext>
            </a:extLst>
          </a:blip>
          <a:srcRect l="2176" t="22041"/>
          <a:stretch/>
        </p:blipFill>
        <p:spPr>
          <a:xfrm>
            <a:off x="107101" y="2042559"/>
            <a:ext cx="8945093" cy="4455321"/>
          </a:xfrm>
          <a:prstGeom prst="rect">
            <a:avLst/>
          </a:prstGeom>
        </p:spPr>
      </p:pic>
    </p:spTree>
    <p:extLst>
      <p:ext uri="{BB962C8B-B14F-4D97-AF65-F5344CB8AC3E}">
        <p14:creationId xmlns:p14="http://schemas.microsoft.com/office/powerpoint/2010/main" val="354548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SwiftSync Integration Platform</a:t>
            </a:r>
            <a:br>
              <a:rPr lang="en-US" dirty="0"/>
            </a:br>
            <a:r>
              <a:rPr lang="en-US" sz="2025" dirty="0"/>
              <a:t>Rich ALM/ PPM/ CRM Ecosystem (Over 60 tools)</a:t>
            </a:r>
          </a:p>
        </p:txBody>
      </p:sp>
      <p:pic>
        <p:nvPicPr>
          <p:cNvPr id="4" name="Picture 3" descr="Screen Shot 2017-04-26 at 11.02.58 AM.png"/>
          <p:cNvPicPr>
            <a:picLocks noChangeAspect="1"/>
          </p:cNvPicPr>
          <p:nvPr/>
        </p:nvPicPr>
        <p:blipFill rotWithShape="1">
          <a:blip r:embed="rId2" cstate="print">
            <a:extLst>
              <a:ext uri="{28A0092B-C50C-407E-A947-70E740481C1C}">
                <a14:useLocalDpi xmlns:a14="http://schemas.microsoft.com/office/drawing/2010/main" val="0"/>
              </a:ext>
            </a:extLst>
          </a:blip>
          <a:srcRect l="13641" t="26114" r="13812" b="20707"/>
          <a:stretch/>
        </p:blipFill>
        <p:spPr>
          <a:xfrm>
            <a:off x="11875" y="1692274"/>
            <a:ext cx="9110982" cy="4174136"/>
          </a:xfrm>
          <a:prstGeom prst="rect">
            <a:avLst/>
          </a:prstGeom>
        </p:spPr>
      </p:pic>
    </p:spTree>
    <p:extLst>
      <p:ext uri="{BB962C8B-B14F-4D97-AF65-F5344CB8AC3E}">
        <p14:creationId xmlns:p14="http://schemas.microsoft.com/office/powerpoint/2010/main" val="246750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Key Customers</a:t>
            </a:r>
          </a:p>
        </p:txBody>
      </p:sp>
      <p:pic>
        <p:nvPicPr>
          <p:cNvPr id="8" name="Picture 7"/>
          <p:cNvPicPr>
            <a:picLocks noChangeAspect="1"/>
          </p:cNvPicPr>
          <p:nvPr/>
        </p:nvPicPr>
        <p:blipFill>
          <a:blip r:embed="rId4"/>
          <a:stretch>
            <a:fillRect/>
          </a:stretch>
        </p:blipFill>
        <p:spPr>
          <a:xfrm>
            <a:off x="2168232" y="2465388"/>
            <a:ext cx="2156534" cy="561050"/>
          </a:xfrm>
          <a:prstGeom prst="rect">
            <a:avLst/>
          </a:prstGeom>
        </p:spPr>
      </p:pic>
      <p:pic>
        <p:nvPicPr>
          <p:cNvPr id="10" name="Picture 9"/>
          <p:cNvPicPr>
            <a:picLocks noChangeAspect="1"/>
          </p:cNvPicPr>
          <p:nvPr/>
        </p:nvPicPr>
        <p:blipFill>
          <a:blip r:embed="rId5"/>
          <a:stretch>
            <a:fillRect/>
          </a:stretch>
        </p:blipFill>
        <p:spPr>
          <a:xfrm>
            <a:off x="352077" y="2887249"/>
            <a:ext cx="1550194" cy="1007269"/>
          </a:xfrm>
          <a:prstGeom prst="rect">
            <a:avLst/>
          </a:prstGeom>
        </p:spPr>
      </p:pic>
      <p:pic>
        <p:nvPicPr>
          <p:cNvPr id="11" name="Picture 10"/>
          <p:cNvPicPr>
            <a:picLocks noChangeAspect="1"/>
          </p:cNvPicPr>
          <p:nvPr/>
        </p:nvPicPr>
        <p:blipFill>
          <a:blip r:embed="rId6"/>
          <a:stretch>
            <a:fillRect/>
          </a:stretch>
        </p:blipFill>
        <p:spPr>
          <a:xfrm>
            <a:off x="2238351" y="3235817"/>
            <a:ext cx="2086415" cy="518722"/>
          </a:xfrm>
          <a:prstGeom prst="rect">
            <a:avLst/>
          </a:prstGeom>
        </p:spPr>
      </p:pic>
      <p:pic>
        <p:nvPicPr>
          <p:cNvPr id="17" name="Picture 16"/>
          <p:cNvPicPr>
            <a:picLocks noChangeAspect="1"/>
          </p:cNvPicPr>
          <p:nvPr/>
        </p:nvPicPr>
        <p:blipFill>
          <a:blip r:embed="rId7"/>
          <a:stretch>
            <a:fillRect/>
          </a:stretch>
        </p:blipFill>
        <p:spPr>
          <a:xfrm>
            <a:off x="7442698" y="4263584"/>
            <a:ext cx="1282633" cy="954279"/>
          </a:xfrm>
          <a:prstGeom prst="rect">
            <a:avLst/>
          </a:prstGeom>
        </p:spPr>
      </p:pic>
      <p:pic>
        <p:nvPicPr>
          <p:cNvPr id="20" name="Picture 19"/>
          <p:cNvPicPr>
            <a:picLocks noChangeAspect="1"/>
          </p:cNvPicPr>
          <p:nvPr/>
        </p:nvPicPr>
        <p:blipFill>
          <a:blip r:embed="rId8"/>
          <a:stretch>
            <a:fillRect/>
          </a:stretch>
        </p:blipFill>
        <p:spPr>
          <a:xfrm>
            <a:off x="5280850" y="5092314"/>
            <a:ext cx="1657350" cy="757238"/>
          </a:xfrm>
          <a:prstGeom prst="rect">
            <a:avLst/>
          </a:prstGeom>
        </p:spPr>
      </p:pic>
      <p:graphicFrame>
        <p:nvGraphicFramePr>
          <p:cNvPr id="21" name="Object 21"/>
          <p:cNvGraphicFramePr>
            <a:graphicFrameLocks noChangeAspect="1"/>
          </p:cNvGraphicFramePr>
          <p:nvPr>
            <p:extLst>
              <p:ext uri="{D42A27DB-BD31-4B8C-83A1-F6EECF244321}">
                <p14:modId xmlns:p14="http://schemas.microsoft.com/office/powerpoint/2010/main" val="3593298987"/>
              </p:ext>
            </p:extLst>
          </p:nvPr>
        </p:nvGraphicFramePr>
        <p:xfrm>
          <a:off x="309846" y="5735846"/>
          <a:ext cx="2290558" cy="972527"/>
        </p:xfrm>
        <a:graphic>
          <a:graphicData uri="http://schemas.openxmlformats.org/presentationml/2006/ole">
            <mc:AlternateContent xmlns:mc="http://schemas.openxmlformats.org/markup-compatibility/2006">
              <mc:Choice xmlns:v="urn:schemas-microsoft-com:vml" Requires="v">
                <p:oleObj spid="_x0000_s1338" name="Image" r:id="rId9" imgW="3288889" imgH="1396825" progId="Photoshop.Image.7">
                  <p:embed/>
                </p:oleObj>
              </mc:Choice>
              <mc:Fallback>
                <p:oleObj name="Image" r:id="rId9" imgW="3288889" imgH="1396825" progId="Photoshop.Image.7">
                  <p:embed/>
                  <p:pic>
                    <p:nvPicPr>
                      <p:cNvPr id="21"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846" y="5735846"/>
                        <a:ext cx="2290558" cy="972527"/>
                      </a:xfrm>
                      <a:prstGeom prst="rect">
                        <a:avLst/>
                      </a:prstGeom>
                      <a:noFill/>
                      <a:ln>
                        <a:noFill/>
                      </a:ln>
                      <a:effectLst/>
                    </p:spPr>
                  </p:pic>
                </p:oleObj>
              </mc:Fallback>
            </mc:AlternateContent>
          </a:graphicData>
        </a:graphic>
      </p:graphicFrame>
      <p:pic>
        <p:nvPicPr>
          <p:cNvPr id="3" name="Picture 2"/>
          <p:cNvPicPr>
            <a:picLocks noChangeAspect="1"/>
          </p:cNvPicPr>
          <p:nvPr/>
        </p:nvPicPr>
        <p:blipFill>
          <a:blip r:embed="rId11"/>
          <a:stretch>
            <a:fillRect/>
          </a:stretch>
        </p:blipFill>
        <p:spPr>
          <a:xfrm>
            <a:off x="3144910" y="5237557"/>
            <a:ext cx="1781934" cy="713880"/>
          </a:xfrm>
          <a:prstGeom prst="rect">
            <a:avLst/>
          </a:prstGeom>
        </p:spPr>
      </p:pic>
      <p:pic>
        <p:nvPicPr>
          <p:cNvPr id="4" name="Picture 3"/>
          <p:cNvPicPr>
            <a:picLocks noChangeAspect="1"/>
          </p:cNvPicPr>
          <p:nvPr/>
        </p:nvPicPr>
        <p:blipFill>
          <a:blip r:embed="rId12"/>
          <a:stretch>
            <a:fillRect/>
          </a:stretch>
        </p:blipFill>
        <p:spPr>
          <a:xfrm>
            <a:off x="4941179" y="3116591"/>
            <a:ext cx="971550" cy="809625"/>
          </a:xfrm>
          <a:prstGeom prst="rect">
            <a:avLst/>
          </a:prstGeom>
        </p:spPr>
      </p:pic>
      <p:pic>
        <p:nvPicPr>
          <p:cNvPr id="5" name="Picture 4"/>
          <p:cNvPicPr>
            <a:picLocks noChangeAspect="1"/>
          </p:cNvPicPr>
          <p:nvPr/>
        </p:nvPicPr>
        <p:blipFill>
          <a:blip r:embed="rId13"/>
          <a:stretch>
            <a:fillRect/>
          </a:stretch>
        </p:blipFill>
        <p:spPr>
          <a:xfrm>
            <a:off x="6529143" y="3101078"/>
            <a:ext cx="2313007" cy="795997"/>
          </a:xfrm>
          <a:prstGeom prst="rect">
            <a:avLst/>
          </a:prstGeom>
        </p:spPr>
      </p:pic>
      <p:pic>
        <p:nvPicPr>
          <p:cNvPr id="22" name="Picture 21"/>
          <p:cNvPicPr>
            <a:picLocks noChangeAspect="1"/>
          </p:cNvPicPr>
          <p:nvPr/>
        </p:nvPicPr>
        <p:blipFill>
          <a:blip r:embed="rId14"/>
          <a:stretch>
            <a:fillRect/>
          </a:stretch>
        </p:blipFill>
        <p:spPr>
          <a:xfrm>
            <a:off x="3170897" y="4054015"/>
            <a:ext cx="1153869" cy="1072692"/>
          </a:xfrm>
          <a:prstGeom prst="rect">
            <a:avLst/>
          </a:prstGeom>
          <a:ln>
            <a:noFill/>
          </a:ln>
        </p:spPr>
      </p:pic>
      <p:pic>
        <p:nvPicPr>
          <p:cNvPr id="23" name="Picture 22"/>
          <p:cNvPicPr>
            <a:picLocks noChangeAspect="1"/>
          </p:cNvPicPr>
          <p:nvPr/>
        </p:nvPicPr>
        <p:blipFill>
          <a:blip r:embed="rId15"/>
          <a:stretch>
            <a:fillRect/>
          </a:stretch>
        </p:blipFill>
        <p:spPr>
          <a:xfrm>
            <a:off x="547522" y="1911267"/>
            <a:ext cx="1486468" cy="656189"/>
          </a:xfrm>
          <a:prstGeom prst="rect">
            <a:avLst/>
          </a:prstGeom>
          <a:ln>
            <a:noFill/>
          </a:ln>
        </p:spPr>
      </p:pic>
      <p:pic>
        <p:nvPicPr>
          <p:cNvPr id="24" name="Picture 23"/>
          <p:cNvPicPr>
            <a:picLocks noChangeAspect="1"/>
          </p:cNvPicPr>
          <p:nvPr/>
        </p:nvPicPr>
        <p:blipFill>
          <a:blip r:embed="rId16"/>
          <a:stretch>
            <a:fillRect/>
          </a:stretch>
        </p:blipFill>
        <p:spPr>
          <a:xfrm>
            <a:off x="7163359" y="5513982"/>
            <a:ext cx="1841312" cy="874909"/>
          </a:xfrm>
          <a:prstGeom prst="rect">
            <a:avLst/>
          </a:prstGeom>
        </p:spPr>
      </p:pic>
      <p:pic>
        <p:nvPicPr>
          <p:cNvPr id="18" name="Picture 4" descr="SunGard"/>
          <p:cNvPicPr>
            <a:picLocks noChangeAspect="1" noChangeArrowheads="1"/>
          </p:cNvPicPr>
          <p:nvPr/>
        </p:nvPicPr>
        <p:blipFill>
          <a:blip r:embed="rId17" cstate="print"/>
          <a:srcRect/>
          <a:stretch>
            <a:fillRect/>
          </a:stretch>
        </p:blipFill>
        <p:spPr bwMode="auto">
          <a:xfrm>
            <a:off x="4918798" y="4217071"/>
            <a:ext cx="1909762" cy="333375"/>
          </a:xfrm>
          <a:prstGeom prst="rect">
            <a:avLst/>
          </a:prstGeom>
          <a:noFill/>
          <a:ln w="9525">
            <a:noFill/>
            <a:miter lim="800000"/>
            <a:headEnd/>
            <a:tailEnd/>
          </a:ln>
        </p:spPr>
      </p:pic>
      <p:pic>
        <p:nvPicPr>
          <p:cNvPr id="19" name="Picture 18"/>
          <p:cNvPicPr>
            <a:picLocks noChangeAspect="1"/>
          </p:cNvPicPr>
          <p:nvPr/>
        </p:nvPicPr>
        <p:blipFill>
          <a:blip r:embed="rId18"/>
          <a:stretch>
            <a:fillRect/>
          </a:stretch>
        </p:blipFill>
        <p:spPr>
          <a:xfrm>
            <a:off x="560671" y="5049206"/>
            <a:ext cx="1917700" cy="508000"/>
          </a:xfrm>
          <a:prstGeom prst="rect">
            <a:avLst/>
          </a:prstGeom>
        </p:spPr>
      </p:pic>
      <p:pic>
        <p:nvPicPr>
          <p:cNvPr id="25" name="Picture 30" descr="aviva_li_logo"/>
          <p:cNvPicPr>
            <a:picLocks noChangeAspect="1" noChangeArrowheads="1"/>
          </p:cNvPicPr>
          <p:nvPr/>
        </p:nvPicPr>
        <p:blipFill>
          <a:blip r:embed="rId19" cstate="print"/>
          <a:srcRect/>
          <a:stretch>
            <a:fillRect/>
          </a:stretch>
        </p:blipFill>
        <p:spPr bwMode="auto">
          <a:xfrm>
            <a:off x="5188591" y="6190180"/>
            <a:ext cx="1701817" cy="527050"/>
          </a:xfrm>
          <a:prstGeom prst="rect">
            <a:avLst/>
          </a:prstGeom>
          <a:noFill/>
          <a:ln w="9525">
            <a:noFill/>
            <a:miter lim="800000"/>
            <a:headEnd/>
            <a:tailEnd/>
          </a:ln>
        </p:spPr>
      </p:pic>
      <p:pic>
        <p:nvPicPr>
          <p:cNvPr id="26" name="Picture 35" descr="logo">
            <a:hlinkClick r:id="rId20"/>
          </p:cNvPr>
          <p:cNvPicPr>
            <a:picLocks noChangeAspect="1" noChangeArrowheads="1"/>
          </p:cNvPicPr>
          <p:nvPr/>
        </p:nvPicPr>
        <p:blipFill>
          <a:blip r:embed="rId21" cstate="print"/>
          <a:srcRect/>
          <a:stretch>
            <a:fillRect/>
          </a:stretch>
        </p:blipFill>
        <p:spPr bwMode="auto">
          <a:xfrm>
            <a:off x="2447943" y="6043430"/>
            <a:ext cx="1912937" cy="604837"/>
          </a:xfrm>
          <a:prstGeom prst="rect">
            <a:avLst/>
          </a:prstGeom>
          <a:noFill/>
          <a:ln w="9525">
            <a:noFill/>
            <a:miter lim="800000"/>
            <a:headEnd/>
            <a:tailEnd/>
          </a:ln>
        </p:spPr>
      </p:pic>
      <p:pic>
        <p:nvPicPr>
          <p:cNvPr id="27" name="Picture 26" descr="Telecom Italia.png"/>
          <p:cNvPicPr>
            <a:picLocks noChangeAspect="1"/>
          </p:cNvPicPr>
          <p:nvPr/>
        </p:nvPicPr>
        <p:blipFill rotWithShape="1">
          <a:blip r:embed="rId22">
            <a:extLst>
              <a:ext uri="{BEBA8EAE-BF5A-486C-A8C5-ECC9F3942E4B}">
                <a14:imgProps xmlns:a14="http://schemas.microsoft.com/office/drawing/2010/main">
                  <a14:imgLayer r:embed="rId23">
                    <a14:imgEffect>
                      <a14:artisticMarker/>
                    </a14:imgEffect>
                  </a14:imgLayer>
                </a14:imgProps>
              </a:ext>
              <a:ext uri="{28A0092B-C50C-407E-A947-70E740481C1C}">
                <a14:useLocalDpi xmlns:a14="http://schemas.microsoft.com/office/drawing/2010/main" val="0"/>
              </a:ext>
            </a:extLst>
          </a:blip>
          <a:srcRect t="27608" b="29615"/>
          <a:stretch/>
        </p:blipFill>
        <p:spPr>
          <a:xfrm>
            <a:off x="2242148" y="1668615"/>
            <a:ext cx="1837680" cy="589582"/>
          </a:xfrm>
          <a:prstGeom prst="rect">
            <a:avLst/>
          </a:prstGeom>
        </p:spPr>
      </p:pic>
      <p:pic>
        <p:nvPicPr>
          <p:cNvPr id="2" name="Picture 1" descr="LuizaLabs.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851996" y="1660341"/>
            <a:ext cx="1993600" cy="606130"/>
          </a:xfrm>
          <a:prstGeom prst="rect">
            <a:avLst/>
          </a:prstGeom>
        </p:spPr>
      </p:pic>
      <p:pic>
        <p:nvPicPr>
          <p:cNvPr id="12" name="Picture 11" descr="santander_logo.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837564" y="2485631"/>
            <a:ext cx="1981991" cy="392434"/>
          </a:xfrm>
          <a:prstGeom prst="rect">
            <a:avLst/>
          </a:prstGeom>
        </p:spPr>
      </p:pic>
      <p:pic>
        <p:nvPicPr>
          <p:cNvPr id="13" name="Picture 12" descr="loyaltyonelogo.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68300" y="3954296"/>
            <a:ext cx="2070100" cy="96060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7D71D08-488A-4D41-9ACA-6D8051F4CFC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163250" y="1609035"/>
            <a:ext cx="2235200" cy="901700"/>
          </a:xfrm>
          <a:prstGeom prst="rect">
            <a:avLst/>
          </a:prstGeom>
        </p:spPr>
      </p:pic>
    </p:spTree>
    <p:extLst>
      <p:ext uri="{BB962C8B-B14F-4D97-AF65-F5344CB8AC3E}">
        <p14:creationId xmlns:p14="http://schemas.microsoft.com/office/powerpoint/2010/main" val="27205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to Dean…</a:t>
            </a:r>
          </a:p>
        </p:txBody>
      </p:sp>
      <p:pic>
        <p:nvPicPr>
          <p:cNvPr id="4" name="Picture 3" descr="A picture containing clock, drawing&#10;&#10;Description automatically generated">
            <a:extLst>
              <a:ext uri="{FF2B5EF4-FFF2-40B4-BE49-F238E27FC236}">
                <a16:creationId xmlns:a16="http://schemas.microsoft.com/office/drawing/2014/main" id="{053B28F2-3BF5-E348-840D-FD59D05A3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926" y="5290308"/>
            <a:ext cx="2673927" cy="12266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b="0" dirty="0"/>
              <a:t>Q&amp;A</a:t>
            </a:r>
          </a:p>
        </p:txBody>
      </p:sp>
      <p:sp>
        <p:nvSpPr>
          <p:cNvPr id="3" name="Content Placeholder 2"/>
          <p:cNvSpPr>
            <a:spLocks noGrp="1"/>
          </p:cNvSpPr>
          <p:nvPr>
            <p:ph sz="quarter" idx="1"/>
          </p:nvPr>
        </p:nvSpPr>
        <p:spPr/>
        <p:txBody>
          <a:bodyPr>
            <a:normAutofit/>
          </a:bodyPr>
          <a:lstStyle/>
          <a:p>
            <a:endParaRPr lang="en-US" sz="2800" dirty="0"/>
          </a:p>
          <a:p>
            <a:r>
              <a:rPr lang="en-US" sz="2800" dirty="0"/>
              <a:t>Please ask your questions using the Q&amp;A Box on the right side of your screens.</a:t>
            </a:r>
          </a:p>
          <a:p>
            <a:endParaRPr lang="en-US" sz="2800" dirty="0"/>
          </a:p>
          <a:p>
            <a:r>
              <a:rPr lang="en-US" sz="2800" dirty="0"/>
              <a:t>We will take up questions in the sequence in which they are received.  </a:t>
            </a:r>
          </a:p>
          <a:p>
            <a:endParaRPr lang="en-US" sz="2800" dirty="0"/>
          </a:p>
          <a:p>
            <a:r>
              <a:rPr lang="en-US" sz="2800" dirty="0"/>
              <a:t>We appreciate your cooperation!!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59" y="1845734"/>
            <a:ext cx="4635306" cy="4023360"/>
          </a:xfrm>
        </p:spPr>
        <p:txBody>
          <a:bodyPr>
            <a:noAutofit/>
          </a:bodyPr>
          <a:lstStyle/>
          <a:p>
            <a:pPr>
              <a:buNone/>
            </a:pPr>
            <a:r>
              <a:rPr lang="en-US" sz="2400" dirty="0"/>
              <a:t>Dean Leffingwell</a:t>
            </a:r>
          </a:p>
          <a:p>
            <a:pPr>
              <a:buNone/>
            </a:pPr>
            <a:r>
              <a:rPr lang="en-US" sz="2400" dirty="0">
                <a:hlinkClick r:id="rId3"/>
              </a:rPr>
              <a:t>dean.leffingwell@scaledagile.com</a:t>
            </a:r>
            <a:endParaRPr lang="en-US" sz="2400" dirty="0"/>
          </a:p>
          <a:p>
            <a:pPr>
              <a:buNone/>
            </a:pPr>
            <a:r>
              <a:rPr lang="en-US" sz="2400" dirty="0"/>
              <a:t>@Deanleffingwell</a:t>
            </a:r>
          </a:p>
          <a:p>
            <a:pPr>
              <a:buNone/>
            </a:pPr>
            <a:endParaRPr lang="en-US" sz="2400" dirty="0"/>
          </a:p>
          <a:p>
            <a:pPr>
              <a:buNone/>
            </a:pPr>
            <a:r>
              <a:rPr lang="en-US" sz="2400" dirty="0"/>
              <a:t>Mahesh Singh</a:t>
            </a:r>
          </a:p>
          <a:p>
            <a:pPr>
              <a:buNone/>
            </a:pPr>
            <a:r>
              <a:rPr lang="en-US" sz="2400" dirty="0">
                <a:highlight>
                  <a:srgbClr val="FFFFFF"/>
                </a:highlight>
                <a:hlinkClick r:id="rId4"/>
              </a:rPr>
              <a:t>mahesh@digite.com</a:t>
            </a:r>
            <a:r>
              <a:rPr lang="en-US" sz="2400" dirty="0">
                <a:highlight>
                  <a:srgbClr val="FFFFFF"/>
                </a:highlight>
              </a:rPr>
              <a:t> </a:t>
            </a:r>
          </a:p>
          <a:p>
            <a:pPr>
              <a:buNone/>
            </a:pPr>
            <a:r>
              <a:rPr lang="en-US" sz="2400" dirty="0"/>
              <a:t>@maheshsingh</a:t>
            </a:r>
          </a:p>
          <a:p>
            <a:pPr>
              <a:buNone/>
            </a:pPr>
            <a:endParaRPr lang="en-US" sz="2400" dirty="0"/>
          </a:p>
        </p:txBody>
      </p:sp>
      <p:sp>
        <p:nvSpPr>
          <p:cNvPr id="9" name="Content Placeholder 8">
            <a:extLst>
              <a:ext uri="{FF2B5EF4-FFF2-40B4-BE49-F238E27FC236}">
                <a16:creationId xmlns:a16="http://schemas.microsoft.com/office/drawing/2014/main" id="{25704A25-F026-4594-A6A0-7C765AD732BE}"/>
              </a:ext>
            </a:extLst>
          </p:cNvPr>
          <p:cNvSpPr>
            <a:spLocks noGrp="1"/>
          </p:cNvSpPr>
          <p:nvPr>
            <p:ph sz="half" idx="2"/>
          </p:nvPr>
        </p:nvSpPr>
        <p:spPr>
          <a:xfrm>
            <a:off x="4663440" y="3671668"/>
            <a:ext cx="3703320" cy="2197426"/>
          </a:xfrm>
        </p:spPr>
        <p:txBody>
          <a:bodyPr>
            <a:normAutofit/>
          </a:bodyPr>
          <a:lstStyle/>
          <a:p>
            <a:pPr>
              <a:buNone/>
            </a:pPr>
            <a:r>
              <a:rPr lang="en-US" sz="2400" dirty="0" err="1"/>
              <a:t>Digité</a:t>
            </a:r>
            <a:r>
              <a:rPr lang="en-US" sz="2400" dirty="0"/>
              <a:t>/ SwiftEASe</a:t>
            </a:r>
          </a:p>
          <a:p>
            <a:pPr>
              <a:buNone/>
            </a:pPr>
            <a:r>
              <a:rPr lang="en-US" sz="2400" dirty="0">
                <a:hlinkClick r:id="rId5"/>
              </a:rPr>
              <a:t>www.digite.com</a:t>
            </a:r>
            <a:r>
              <a:rPr lang="en-US" sz="2400" dirty="0"/>
              <a:t> </a:t>
            </a:r>
          </a:p>
          <a:p>
            <a:pPr>
              <a:buNone/>
            </a:pPr>
            <a:r>
              <a:rPr lang="en-US" sz="2400" dirty="0">
                <a:hlinkClick r:id="rId6"/>
              </a:rPr>
              <a:t>sales@digite.com</a:t>
            </a:r>
            <a:r>
              <a:rPr lang="en-US" sz="2400" dirty="0"/>
              <a:t> </a:t>
            </a:r>
          </a:p>
          <a:p>
            <a:endParaRPr lang="en-IN" sz="2400" dirty="0"/>
          </a:p>
        </p:txBody>
      </p:sp>
      <p:sp>
        <p:nvSpPr>
          <p:cNvPr id="12" name="Title 7">
            <a:extLst>
              <a:ext uri="{FF2B5EF4-FFF2-40B4-BE49-F238E27FC236}">
                <a16:creationId xmlns:a16="http://schemas.microsoft.com/office/drawing/2014/main" id="{2F1646D1-C076-41E5-B4F6-D09610B81B83}"/>
              </a:ext>
            </a:extLst>
          </p:cNvPr>
          <p:cNvSpPr txBox="1">
            <a:spLocks/>
          </p:cNvSpPr>
          <p:nvPr/>
        </p:nvSpPr>
        <p:spPr>
          <a:xfrm>
            <a:off x="612648"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pPr>
            <a:r>
              <a:rPr lang="en-US"/>
              <a:t>Q&amp;A</a:t>
            </a:r>
            <a:endParaRPr lang="en-US" dirty="0"/>
          </a:p>
        </p:txBody>
      </p:sp>
    </p:spTree>
    <p:extLst>
      <p:ext uri="{BB962C8B-B14F-4D97-AF65-F5344CB8AC3E}">
        <p14:creationId xmlns:p14="http://schemas.microsoft.com/office/powerpoint/2010/main" val="54120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Agenda</a:t>
            </a:r>
          </a:p>
        </p:txBody>
      </p:sp>
      <p:sp>
        <p:nvSpPr>
          <p:cNvPr id="5" name="Text Placeholder 4"/>
          <p:cNvSpPr>
            <a:spLocks noGrp="1"/>
          </p:cNvSpPr>
          <p:nvPr>
            <p:ph sz="quarter" idx="1"/>
          </p:nvPr>
        </p:nvSpPr>
        <p:spPr/>
        <p:txBody>
          <a:bodyPr>
            <a:normAutofit/>
          </a:bodyPr>
          <a:lstStyle/>
          <a:p>
            <a:r>
              <a:rPr lang="en-US" sz="2800" dirty="0"/>
              <a:t>Introductions</a:t>
            </a:r>
          </a:p>
          <a:p>
            <a:r>
              <a:rPr lang="en-US" sz="2800" dirty="0"/>
              <a:t>A Quick word about </a:t>
            </a:r>
            <a:r>
              <a:rPr lang="en-US" sz="2800" dirty="0" err="1"/>
              <a:t>Digité</a:t>
            </a:r>
            <a:r>
              <a:rPr lang="en-US" sz="2800" dirty="0"/>
              <a:t>, Inc.</a:t>
            </a:r>
          </a:p>
          <a:p>
            <a:r>
              <a:rPr lang="en-US" dirty="0"/>
              <a:t>Three Key Factors in Successful </a:t>
            </a:r>
            <a:r>
              <a:rPr lang="en-US" dirty="0" err="1"/>
              <a:t>SAFe</a:t>
            </a:r>
            <a:r>
              <a:rPr lang="en-US" dirty="0"/>
              <a:t> Implementations</a:t>
            </a:r>
          </a:p>
          <a:p>
            <a:r>
              <a:rPr lang="en-US" sz="2800" dirty="0"/>
              <a:t>Q&amp;A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Some Housekeeping</a:t>
            </a:r>
          </a:p>
        </p:txBody>
      </p:sp>
      <p:sp>
        <p:nvSpPr>
          <p:cNvPr id="3" name="Content Placeholder 2"/>
          <p:cNvSpPr>
            <a:spLocks noGrp="1"/>
          </p:cNvSpPr>
          <p:nvPr>
            <p:ph sz="quarter" idx="1"/>
          </p:nvPr>
        </p:nvSpPr>
        <p:spPr/>
        <p:txBody>
          <a:bodyPr>
            <a:normAutofit/>
          </a:bodyPr>
          <a:lstStyle/>
          <a:p>
            <a:r>
              <a:rPr lang="en-US" sz="2800" dirty="0"/>
              <a:t>The webinar is being recorded. The recording will be made available.</a:t>
            </a:r>
          </a:p>
          <a:p>
            <a:r>
              <a:rPr lang="en-US" sz="2800" dirty="0"/>
              <a:t>Questions will be taken via Q&amp;A box on the right side of your screen. Please enter your question at any time. We will take as many of them as time permits at the end of the webinar.</a:t>
            </a: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sz="quarter" idx="4294967295"/>
          </p:nvPr>
        </p:nvSpPr>
        <p:spPr>
          <a:xfrm>
            <a:off x="3813850" y="4290723"/>
            <a:ext cx="4767967" cy="1807343"/>
          </a:xfrm>
          <a:prstGeom prst="rect">
            <a:avLst/>
          </a:prstGeom>
        </p:spPr>
        <p:txBody>
          <a:bodyPr>
            <a:normAutofit/>
          </a:bodyPr>
          <a:lstStyle/>
          <a:p>
            <a:r>
              <a:rPr lang="en-US" sz="2400" dirty="0"/>
              <a:t>Host: Mahesh Singh</a:t>
            </a:r>
          </a:p>
          <a:p>
            <a:pPr lvl="1"/>
            <a:r>
              <a:rPr lang="en-US" sz="2000" dirty="0"/>
              <a:t>Co-founder, SVP – Marketing</a:t>
            </a:r>
          </a:p>
          <a:p>
            <a:pPr marL="365760" lvl="1" indent="0">
              <a:buNone/>
            </a:pPr>
            <a:r>
              <a:rPr lang="en-US" sz="2000" dirty="0"/>
              <a:t>    </a:t>
            </a:r>
            <a:r>
              <a:rPr lang="en-US" sz="2000" dirty="0" err="1"/>
              <a:t>Digité</a:t>
            </a:r>
            <a:r>
              <a:rPr lang="en-US" sz="2000" dirty="0"/>
              <a:t>, Inc. </a:t>
            </a:r>
          </a:p>
          <a:p>
            <a:pPr marL="365760" lvl="1" indent="0">
              <a:buNone/>
            </a:pPr>
            <a:endParaRPr lang="en-US" sz="2000" dirty="0"/>
          </a:p>
        </p:txBody>
      </p:sp>
      <p:sp>
        <p:nvSpPr>
          <p:cNvPr id="7" name="Content Placeholder 6"/>
          <p:cNvSpPr>
            <a:spLocks noGrp="1"/>
          </p:cNvSpPr>
          <p:nvPr>
            <p:ph sz="quarter" idx="4294967295"/>
          </p:nvPr>
        </p:nvSpPr>
        <p:spPr>
          <a:xfrm>
            <a:off x="3813849" y="1981999"/>
            <a:ext cx="4767967" cy="1807343"/>
          </a:xfrm>
          <a:prstGeom prst="rect">
            <a:avLst/>
          </a:prstGeom>
        </p:spPr>
        <p:txBody>
          <a:bodyPr>
            <a:normAutofit/>
          </a:bodyPr>
          <a:lstStyle/>
          <a:p>
            <a:r>
              <a:rPr lang="en-IN" sz="2400" dirty="0"/>
              <a:t>Speaker: Dean Leffingwell</a:t>
            </a:r>
          </a:p>
          <a:p>
            <a:pPr lvl="1"/>
            <a:r>
              <a:rPr lang="en-US" sz="2100" dirty="0"/>
              <a:t>Co-founder and Chief Methodologist</a:t>
            </a:r>
            <a:br>
              <a:rPr lang="en-US" sz="2100" dirty="0"/>
            </a:br>
            <a:r>
              <a:rPr lang="en-US" sz="2100" dirty="0"/>
              <a:t>Scaled Agile, Inc</a:t>
            </a:r>
            <a:endParaRPr lang="en-IN" sz="2100" dirty="0"/>
          </a:p>
        </p:txBody>
      </p:sp>
      <p:sp>
        <p:nvSpPr>
          <p:cNvPr id="2" name="TextBox 1"/>
          <p:cNvSpPr txBox="1"/>
          <p:nvPr/>
        </p:nvSpPr>
        <p:spPr>
          <a:xfrm>
            <a:off x="1975556" y="832556"/>
            <a:ext cx="18466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0" name="Title 7"/>
          <p:cNvSpPr>
            <a:spLocks noGrp="1"/>
          </p:cNvSpPr>
          <p:nvPr>
            <p:ph type="title"/>
          </p:nvPr>
        </p:nvSpPr>
        <p:spPr>
          <a:xfrm>
            <a:off x="612648" y="228600"/>
            <a:ext cx="8153400" cy="990600"/>
          </a:xfrm>
        </p:spPr>
        <p:txBody>
          <a:bodyPr/>
          <a:lstStyle/>
          <a:p>
            <a:r>
              <a:rPr lang="en-US" dirty="0"/>
              <a:t>Introductions</a:t>
            </a:r>
          </a:p>
        </p:txBody>
      </p:sp>
      <p:pic>
        <p:nvPicPr>
          <p:cNvPr id="9" name="Picture 8" descr="A person wearing glasses and smiling at the camera&#10;&#10;Description automatically generated">
            <a:extLst>
              <a:ext uri="{FF2B5EF4-FFF2-40B4-BE49-F238E27FC236}">
                <a16:creationId xmlns:a16="http://schemas.microsoft.com/office/drawing/2014/main" id="{FBE630C0-FE54-6E40-A4BF-FDE06763C4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774"/>
          <a:stretch/>
        </p:blipFill>
        <p:spPr>
          <a:xfrm>
            <a:off x="1649220" y="4290723"/>
            <a:ext cx="1708437" cy="1734721"/>
          </a:xfrm>
          <a:prstGeom prst="rect">
            <a:avLst/>
          </a:prstGeom>
        </p:spPr>
      </p:pic>
      <p:pic>
        <p:nvPicPr>
          <p:cNvPr id="4" name="Picture 3">
            <a:extLst>
              <a:ext uri="{FF2B5EF4-FFF2-40B4-BE49-F238E27FC236}">
                <a16:creationId xmlns:a16="http://schemas.microsoft.com/office/drawing/2014/main" id="{42FCAC8E-243F-4E8A-8114-3B2C3B6FCBA8}"/>
              </a:ext>
            </a:extLst>
          </p:cNvPr>
          <p:cNvPicPr>
            <a:picLocks noChangeAspect="1"/>
          </p:cNvPicPr>
          <p:nvPr/>
        </p:nvPicPr>
        <p:blipFill>
          <a:blip r:embed="rId3"/>
          <a:stretch>
            <a:fillRect/>
          </a:stretch>
        </p:blipFill>
        <p:spPr>
          <a:xfrm>
            <a:off x="1649220" y="1981999"/>
            <a:ext cx="1734721" cy="1734721"/>
          </a:xfrm>
          <a:prstGeom prst="rect">
            <a:avLst/>
          </a:prstGeom>
        </p:spPr>
      </p:pic>
    </p:spTree>
    <p:extLst>
      <p:ext uri="{BB962C8B-B14F-4D97-AF65-F5344CB8AC3E}">
        <p14:creationId xmlns:p14="http://schemas.microsoft.com/office/powerpoint/2010/main" val="305502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Dean Leffingwell</a:t>
            </a:r>
          </a:p>
        </p:txBody>
      </p:sp>
      <p:sp>
        <p:nvSpPr>
          <p:cNvPr id="4" name="Content Placeholder 3"/>
          <p:cNvSpPr>
            <a:spLocks noGrp="1"/>
          </p:cNvSpPr>
          <p:nvPr>
            <p:ph sz="quarter" idx="1"/>
          </p:nvPr>
        </p:nvSpPr>
        <p:spPr/>
        <p:txBody>
          <a:bodyPr>
            <a:noAutofit/>
          </a:bodyPr>
          <a:lstStyle/>
          <a:p>
            <a:pPr algn="just"/>
            <a:r>
              <a:rPr lang="en-US" sz="2400" b="0" i="0" dirty="0">
                <a:effectLst/>
              </a:rPr>
              <a:t>Dean Leffingwell is recognized as one of the world’s foremost authorities on Lean-Agile best practices</a:t>
            </a:r>
          </a:p>
          <a:p>
            <a:pPr algn="just"/>
            <a:r>
              <a:rPr lang="en-US" sz="2400" dirty="0"/>
              <a:t>H</a:t>
            </a:r>
            <a:r>
              <a:rPr lang="en-US" sz="2400" b="0" i="0" dirty="0">
                <a:effectLst/>
              </a:rPr>
              <a:t>e is an author, entrepreneur, and software development methodologist</a:t>
            </a:r>
          </a:p>
          <a:p>
            <a:pPr algn="just"/>
            <a:r>
              <a:rPr lang="en-US" sz="2400" b="0" i="0" dirty="0">
                <a:effectLst/>
              </a:rPr>
              <a:t>Founder of several successful startups, including Requisite, Inc., makers of </a:t>
            </a:r>
            <a:r>
              <a:rPr lang="en-US" sz="2400" b="0" i="0" dirty="0" err="1">
                <a:effectLst/>
              </a:rPr>
              <a:t>RequisitePro</a:t>
            </a:r>
            <a:r>
              <a:rPr lang="en-US" sz="2400" b="0" i="0" dirty="0">
                <a:effectLst/>
              </a:rPr>
              <a:t> (acquired by Rational), Dean also served as Chief Methodologist to Rally Software, and prior to that, as a Sr. Vice President at Rational Software (now part of IBM)</a:t>
            </a:r>
          </a:p>
          <a:p>
            <a:pPr algn="just"/>
            <a:r>
              <a:rPr lang="en-US" sz="2400" b="0" i="0" dirty="0">
                <a:effectLst/>
              </a:rPr>
              <a:t>He currently serves as Chief Methodologist to Scaled Agile, Inc., which he co-founded in 2011</a:t>
            </a:r>
            <a:endParaRPr lang="en-US" sz="2400" dirty="0"/>
          </a:p>
        </p:txBody>
      </p:sp>
    </p:spTree>
    <p:extLst>
      <p:ext uri="{BB962C8B-B14F-4D97-AF65-F5344CB8AC3E}">
        <p14:creationId xmlns:p14="http://schemas.microsoft.com/office/powerpoint/2010/main" val="148948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Digité</a:t>
            </a:r>
            <a:r>
              <a:rPr lang="en-US" sz="3600" dirty="0"/>
              <a:t>, Inc.</a:t>
            </a:r>
          </a:p>
        </p:txBody>
      </p:sp>
      <p:sp>
        <p:nvSpPr>
          <p:cNvPr id="3" name="Content Placeholder 2"/>
          <p:cNvSpPr>
            <a:spLocks noGrp="1"/>
          </p:cNvSpPr>
          <p:nvPr>
            <p:ph sz="quarter" idx="1"/>
          </p:nvPr>
        </p:nvSpPr>
        <p:spPr/>
        <p:txBody>
          <a:bodyPr>
            <a:normAutofit fontScale="92500"/>
          </a:bodyPr>
          <a:lstStyle/>
          <a:p>
            <a:r>
              <a:rPr lang="en-US" dirty="0"/>
              <a:t>Pioneer in Web-based Collaborative Products/ Solutions for Geographically Distributed Teams since 2002</a:t>
            </a:r>
          </a:p>
          <a:p>
            <a:r>
              <a:rPr lang="en-US" dirty="0"/>
              <a:t>Headquartered in Cupertino, Ca; presence in US, UK and India</a:t>
            </a:r>
          </a:p>
          <a:p>
            <a:r>
              <a:rPr lang="en-US" dirty="0"/>
              <a:t>Nearly 1m users in the Americas, Europe, Asia/ Pacific</a:t>
            </a:r>
          </a:p>
          <a:p>
            <a:r>
              <a:rPr lang="en-US" dirty="0"/>
              <a:t>Products that cover Lean/ Kanban, Agile ALM, Project/ Portfolio Management</a:t>
            </a:r>
          </a:p>
          <a:p>
            <a:r>
              <a:rPr lang="en-US" dirty="0"/>
              <a:t>SwiftEASe – “Built for SAFe” Lean and Visual SAFe Tool</a:t>
            </a:r>
          </a:p>
        </p:txBody>
      </p:sp>
    </p:spTree>
    <p:extLst>
      <p:ext uri="{BB962C8B-B14F-4D97-AF65-F5344CB8AC3E}">
        <p14:creationId xmlns:p14="http://schemas.microsoft.com/office/powerpoint/2010/main" val="360798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771E4A3-AA2E-6746-B18B-1D2181574673}"/>
              </a:ext>
            </a:extLst>
          </p:cNvPr>
          <p:cNvGrpSpPr/>
          <p:nvPr/>
        </p:nvGrpSpPr>
        <p:grpSpPr>
          <a:xfrm>
            <a:off x="4437679" y="1832936"/>
            <a:ext cx="4353225" cy="2244778"/>
            <a:chOff x="4706217" y="1907255"/>
            <a:chExt cx="6981092" cy="2787529"/>
          </a:xfrm>
        </p:grpSpPr>
        <p:pic>
          <p:nvPicPr>
            <p:cNvPr id="8" name="Picture 7" descr="A screenshot of a computer&#10;&#10;Description automatically generated">
              <a:extLst>
                <a:ext uri="{FF2B5EF4-FFF2-40B4-BE49-F238E27FC236}">
                  <a16:creationId xmlns:a16="http://schemas.microsoft.com/office/drawing/2014/main" id="{7D27215E-03C8-7843-9DBC-CC8216F44A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486"/>
            <a:stretch/>
          </p:blipFill>
          <p:spPr>
            <a:xfrm>
              <a:off x="4706217" y="1907256"/>
              <a:ext cx="6981092" cy="2787528"/>
            </a:xfrm>
            <a:prstGeom prst="rect">
              <a:avLst/>
            </a:prstGeom>
          </p:spPr>
        </p:pic>
        <p:sp>
          <p:nvSpPr>
            <p:cNvPr id="12" name="TextBox 11">
              <a:extLst>
                <a:ext uri="{FF2B5EF4-FFF2-40B4-BE49-F238E27FC236}">
                  <a16:creationId xmlns:a16="http://schemas.microsoft.com/office/drawing/2014/main" id="{E614D309-7252-8B4A-9A40-2F23AE76523F}"/>
                </a:ext>
              </a:extLst>
            </p:cNvPr>
            <p:cNvSpPr txBox="1"/>
            <p:nvPr/>
          </p:nvSpPr>
          <p:spPr>
            <a:xfrm>
              <a:off x="5943599" y="1907255"/>
              <a:ext cx="2633601" cy="343973"/>
            </a:xfrm>
            <a:prstGeom prst="rect">
              <a:avLst/>
            </a:prstGeom>
            <a:noFill/>
          </p:spPr>
          <p:txBody>
            <a:bodyPr wrap="none" rtlCol="0">
              <a:spAutoFit/>
            </a:bodyPr>
            <a:lstStyle/>
            <a:p>
              <a:r>
                <a:rPr lang="en-US" sz="1200" dirty="0">
                  <a:solidFill>
                    <a:schemeClr val="bg1"/>
                  </a:solidFill>
                </a:rPr>
                <a:t>Portfolio Work Board </a:t>
              </a:r>
            </a:p>
          </p:txBody>
        </p:sp>
      </p:grpSp>
      <p:sp>
        <p:nvSpPr>
          <p:cNvPr id="2" name="Title 1"/>
          <p:cNvSpPr>
            <a:spLocks noGrp="1"/>
          </p:cNvSpPr>
          <p:nvPr>
            <p:ph type="title"/>
          </p:nvPr>
        </p:nvSpPr>
        <p:spPr>
          <a:xfrm>
            <a:off x="548001" y="103288"/>
            <a:ext cx="7543800" cy="1048987"/>
          </a:xfrm>
        </p:spPr>
        <p:txBody>
          <a:bodyPr>
            <a:normAutofit fontScale="90000"/>
          </a:bodyPr>
          <a:lstStyle/>
          <a:p>
            <a:r>
              <a:rPr lang="en-IN" sz="3200" dirty="0"/>
              <a:t>Visual Management: </a:t>
            </a:r>
            <a:br>
              <a:rPr lang="en-IN" sz="3200" dirty="0"/>
            </a:br>
            <a:r>
              <a:rPr lang="en-IN" sz="3200" dirty="0"/>
              <a:t>Work Boards for each Level</a:t>
            </a:r>
          </a:p>
        </p:txBody>
      </p:sp>
      <p:sp>
        <p:nvSpPr>
          <p:cNvPr id="3" name="Content Placeholder 2"/>
          <p:cNvSpPr>
            <a:spLocks noGrp="1"/>
          </p:cNvSpPr>
          <p:nvPr>
            <p:ph sz="half" idx="1"/>
          </p:nvPr>
        </p:nvSpPr>
        <p:spPr/>
        <p:txBody>
          <a:bodyPr>
            <a:noAutofit/>
          </a:bodyPr>
          <a:lstStyle/>
          <a:p>
            <a:r>
              <a:rPr lang="en-IN" sz="1800" dirty="0"/>
              <a:t>Pre-defined Work Boards with Value Streams for each Level</a:t>
            </a:r>
          </a:p>
          <a:p>
            <a:r>
              <a:rPr lang="en-IN" sz="1800" dirty="0"/>
              <a:t>Automatic Definition of Board Hierarchy</a:t>
            </a:r>
          </a:p>
          <a:p>
            <a:r>
              <a:rPr lang="en-IN" sz="1800" dirty="0"/>
              <a:t>Configurable number of Levels to Support Essential SAFe all the way to Full SAFe</a:t>
            </a:r>
          </a:p>
          <a:p>
            <a:r>
              <a:rPr lang="en-IN" sz="1800" dirty="0"/>
              <a:t>Support for SAFe 4.5 and 5.0</a:t>
            </a:r>
          </a:p>
        </p:txBody>
      </p:sp>
      <p:grpSp>
        <p:nvGrpSpPr>
          <p:cNvPr id="19" name="Group 18">
            <a:extLst>
              <a:ext uri="{FF2B5EF4-FFF2-40B4-BE49-F238E27FC236}">
                <a16:creationId xmlns:a16="http://schemas.microsoft.com/office/drawing/2014/main" id="{B43828F9-1888-7246-AEC4-15F88CFDABF3}"/>
              </a:ext>
            </a:extLst>
          </p:cNvPr>
          <p:cNvGrpSpPr/>
          <p:nvPr/>
        </p:nvGrpSpPr>
        <p:grpSpPr>
          <a:xfrm>
            <a:off x="4789901" y="2384526"/>
            <a:ext cx="4104717" cy="2129180"/>
            <a:chOff x="5064114" y="2343247"/>
            <a:chExt cx="5608048" cy="2304812"/>
          </a:xfrm>
        </p:grpSpPr>
        <p:pic>
          <p:nvPicPr>
            <p:cNvPr id="9" name="Picture 8" descr="A screenshot of a computer&#10;&#10;Description automatically generated">
              <a:extLst>
                <a:ext uri="{FF2B5EF4-FFF2-40B4-BE49-F238E27FC236}">
                  <a16:creationId xmlns:a16="http://schemas.microsoft.com/office/drawing/2014/main" id="{78902353-0349-6C4A-8F8D-5F378641D2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114" y="2403281"/>
              <a:ext cx="5608048" cy="2244778"/>
            </a:xfrm>
            <a:prstGeom prst="rect">
              <a:avLst/>
            </a:prstGeom>
          </p:spPr>
        </p:pic>
        <p:sp>
          <p:nvSpPr>
            <p:cNvPr id="13" name="TextBox 12">
              <a:extLst>
                <a:ext uri="{FF2B5EF4-FFF2-40B4-BE49-F238E27FC236}">
                  <a16:creationId xmlns:a16="http://schemas.microsoft.com/office/drawing/2014/main" id="{CD4F035C-85F7-7E40-9267-9A259EFFC108}"/>
                </a:ext>
              </a:extLst>
            </p:cNvPr>
            <p:cNvSpPr txBox="1"/>
            <p:nvPr/>
          </p:nvSpPr>
          <p:spPr>
            <a:xfrm>
              <a:off x="5943600" y="2343247"/>
              <a:ext cx="2824084" cy="299848"/>
            </a:xfrm>
            <a:prstGeom prst="rect">
              <a:avLst/>
            </a:prstGeom>
            <a:noFill/>
          </p:spPr>
          <p:txBody>
            <a:bodyPr wrap="none" rtlCol="0">
              <a:spAutoFit/>
            </a:bodyPr>
            <a:lstStyle/>
            <a:p>
              <a:r>
                <a:rPr lang="en-US" sz="1200" dirty="0">
                  <a:solidFill>
                    <a:schemeClr val="bg1"/>
                  </a:solidFill>
                </a:rPr>
                <a:t>Large Solution Work Board </a:t>
              </a:r>
            </a:p>
          </p:txBody>
        </p:sp>
      </p:grpSp>
      <p:grpSp>
        <p:nvGrpSpPr>
          <p:cNvPr id="18" name="Group 17">
            <a:extLst>
              <a:ext uri="{FF2B5EF4-FFF2-40B4-BE49-F238E27FC236}">
                <a16:creationId xmlns:a16="http://schemas.microsoft.com/office/drawing/2014/main" id="{91B61757-8655-A044-9DD3-B3481E4D9DC8}"/>
              </a:ext>
            </a:extLst>
          </p:cNvPr>
          <p:cNvGrpSpPr/>
          <p:nvPr/>
        </p:nvGrpSpPr>
        <p:grpSpPr>
          <a:xfrm>
            <a:off x="5209278" y="2955325"/>
            <a:ext cx="4354099" cy="2073722"/>
            <a:chOff x="5392739" y="2866062"/>
            <a:chExt cx="5608048" cy="2735823"/>
          </a:xfrm>
        </p:grpSpPr>
        <p:pic>
          <p:nvPicPr>
            <p:cNvPr id="10" name="Picture 9" descr="A screen shot of a computer&#10;&#10;Description automatically generated">
              <a:extLst>
                <a:ext uri="{FF2B5EF4-FFF2-40B4-BE49-F238E27FC236}">
                  <a16:creationId xmlns:a16="http://schemas.microsoft.com/office/drawing/2014/main" id="{3683DF9E-5B47-5F48-AF6F-56E15AEBF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2739" y="2866062"/>
              <a:ext cx="5608048" cy="2735823"/>
            </a:xfrm>
            <a:prstGeom prst="rect">
              <a:avLst/>
            </a:prstGeom>
          </p:spPr>
        </p:pic>
        <p:sp>
          <p:nvSpPr>
            <p:cNvPr id="14" name="TextBox 13">
              <a:extLst>
                <a:ext uri="{FF2B5EF4-FFF2-40B4-BE49-F238E27FC236}">
                  <a16:creationId xmlns:a16="http://schemas.microsoft.com/office/drawing/2014/main" id="{47D92B93-FCF6-FC45-B543-B8578B352E7C}"/>
                </a:ext>
              </a:extLst>
            </p:cNvPr>
            <p:cNvSpPr txBox="1"/>
            <p:nvPr/>
          </p:nvSpPr>
          <p:spPr>
            <a:xfrm>
              <a:off x="6508733" y="2909830"/>
              <a:ext cx="2148233" cy="365440"/>
            </a:xfrm>
            <a:prstGeom prst="rect">
              <a:avLst/>
            </a:prstGeom>
            <a:noFill/>
          </p:spPr>
          <p:txBody>
            <a:bodyPr wrap="none" rtlCol="0">
              <a:spAutoFit/>
            </a:bodyPr>
            <a:lstStyle/>
            <a:p>
              <a:r>
                <a:rPr lang="en-US" sz="1200" dirty="0">
                  <a:solidFill>
                    <a:schemeClr val="bg1"/>
                  </a:solidFill>
                </a:rPr>
                <a:t>Program Work Board </a:t>
              </a:r>
            </a:p>
          </p:txBody>
        </p:sp>
      </p:grpSp>
      <p:grpSp>
        <p:nvGrpSpPr>
          <p:cNvPr id="17" name="Group 16">
            <a:extLst>
              <a:ext uri="{FF2B5EF4-FFF2-40B4-BE49-F238E27FC236}">
                <a16:creationId xmlns:a16="http://schemas.microsoft.com/office/drawing/2014/main" id="{7BBF1498-68D3-F14E-9DC6-80570EEB1CBA}"/>
              </a:ext>
            </a:extLst>
          </p:cNvPr>
          <p:cNvGrpSpPr/>
          <p:nvPr/>
        </p:nvGrpSpPr>
        <p:grpSpPr>
          <a:xfrm>
            <a:off x="5656361" y="3440916"/>
            <a:ext cx="5524364" cy="2487691"/>
            <a:chOff x="5656361" y="3302054"/>
            <a:chExt cx="5524364" cy="2487691"/>
          </a:xfrm>
        </p:grpSpPr>
        <p:pic>
          <p:nvPicPr>
            <p:cNvPr id="11" name="Picture 10" descr="A screenshot of a computer&#10;&#10;Description automatically generated">
              <a:extLst>
                <a:ext uri="{FF2B5EF4-FFF2-40B4-BE49-F238E27FC236}">
                  <a16:creationId xmlns:a16="http://schemas.microsoft.com/office/drawing/2014/main" id="{EEB5BE3B-9FEE-1E47-8E8A-347D2FC63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6361" y="3302054"/>
              <a:ext cx="5524364" cy="2487691"/>
            </a:xfrm>
            <a:prstGeom prst="rect">
              <a:avLst/>
            </a:prstGeom>
          </p:spPr>
        </p:pic>
        <p:sp>
          <p:nvSpPr>
            <p:cNvPr id="15" name="TextBox 14">
              <a:extLst>
                <a:ext uri="{FF2B5EF4-FFF2-40B4-BE49-F238E27FC236}">
                  <a16:creationId xmlns:a16="http://schemas.microsoft.com/office/drawing/2014/main" id="{2AC7083E-E63D-3D47-9809-94AED5D835DA}"/>
                </a:ext>
              </a:extLst>
            </p:cNvPr>
            <p:cNvSpPr txBox="1"/>
            <p:nvPr/>
          </p:nvSpPr>
          <p:spPr>
            <a:xfrm>
              <a:off x="5943600" y="3382023"/>
              <a:ext cx="1455270" cy="276999"/>
            </a:xfrm>
            <a:prstGeom prst="rect">
              <a:avLst/>
            </a:prstGeom>
            <a:noFill/>
          </p:spPr>
          <p:txBody>
            <a:bodyPr wrap="none" rtlCol="0">
              <a:spAutoFit/>
            </a:bodyPr>
            <a:lstStyle/>
            <a:p>
              <a:r>
                <a:rPr lang="en-US" sz="1200" dirty="0">
                  <a:solidFill>
                    <a:schemeClr val="bg1"/>
                  </a:solidFill>
                </a:rPr>
                <a:t>Team Work Board </a:t>
              </a:r>
            </a:p>
          </p:txBody>
        </p:sp>
      </p:grpSp>
    </p:spTree>
    <p:extLst>
      <p:ext uri="{BB962C8B-B14F-4D97-AF65-F5344CB8AC3E}">
        <p14:creationId xmlns:p14="http://schemas.microsoft.com/office/powerpoint/2010/main" val="22329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01" y="103288"/>
            <a:ext cx="7543800" cy="1048987"/>
          </a:xfrm>
        </p:spPr>
        <p:txBody>
          <a:bodyPr>
            <a:normAutofit fontScale="90000"/>
          </a:bodyPr>
          <a:lstStyle/>
          <a:p>
            <a:r>
              <a:rPr lang="en-IN" sz="3200" dirty="0"/>
              <a:t>Visual Management: </a:t>
            </a:r>
            <a:br>
              <a:rPr lang="en-IN" sz="3200" dirty="0"/>
            </a:br>
            <a:r>
              <a:rPr lang="en-IN" sz="3200" dirty="0"/>
              <a:t>Work decomposition and hierarchy</a:t>
            </a:r>
          </a:p>
        </p:txBody>
      </p:sp>
      <p:sp>
        <p:nvSpPr>
          <p:cNvPr id="3" name="Content Placeholder 2"/>
          <p:cNvSpPr>
            <a:spLocks noGrp="1"/>
          </p:cNvSpPr>
          <p:nvPr>
            <p:ph sz="half" idx="1"/>
          </p:nvPr>
        </p:nvSpPr>
        <p:spPr/>
        <p:txBody>
          <a:bodyPr>
            <a:noAutofit/>
          </a:bodyPr>
          <a:lstStyle/>
          <a:p>
            <a:r>
              <a:rPr lang="en-IN" sz="1800" dirty="0"/>
              <a:t>Create configurable levels of work decomposition</a:t>
            </a:r>
          </a:p>
          <a:p>
            <a:r>
              <a:rPr lang="en-IN" sz="1800" dirty="0"/>
              <a:t>Define your own configurable work items types and define parent-child relationships that suit your needs.</a:t>
            </a:r>
          </a:p>
          <a:p>
            <a:r>
              <a:rPr lang="en-IN" sz="1800" dirty="0"/>
              <a:t>Rolls up data from the child cards to the parent cards across all levels of hierarchy</a:t>
            </a:r>
          </a:p>
        </p:txBody>
      </p:sp>
      <p:pic>
        <p:nvPicPr>
          <p:cNvPr id="4" name="Content Placeholder 3"/>
          <p:cNvPicPr>
            <a:picLocks noGrp="1" noChangeAspect="1"/>
          </p:cNvPicPr>
          <p:nvPr>
            <p:ph sz="half" idx="2"/>
          </p:nvPr>
        </p:nvPicPr>
        <p:blipFill rotWithShape="1">
          <a:blip r:embed="rId2"/>
          <a:srcRect l="40672"/>
          <a:stretch/>
        </p:blipFill>
        <p:spPr>
          <a:xfrm>
            <a:off x="4777978" y="3616662"/>
            <a:ext cx="4366022" cy="2866129"/>
          </a:xfrm>
          <a:prstGeom prst="rect">
            <a:avLst/>
          </a:prstGeom>
        </p:spPr>
      </p:pic>
      <p:pic>
        <p:nvPicPr>
          <p:cNvPr id="6" name="Content Placeholder 3"/>
          <p:cNvPicPr>
            <a:picLocks noChangeAspect="1"/>
          </p:cNvPicPr>
          <p:nvPr/>
        </p:nvPicPr>
        <p:blipFill rotWithShape="1">
          <a:blip r:embed="rId2"/>
          <a:srcRect t="15169" r="41596" b="21309"/>
          <a:stretch/>
        </p:blipFill>
        <p:spPr>
          <a:xfrm>
            <a:off x="4777977" y="1845735"/>
            <a:ext cx="4180827" cy="1770927"/>
          </a:xfrm>
          <a:prstGeom prst="rect">
            <a:avLst/>
          </a:prstGeom>
        </p:spPr>
      </p:pic>
    </p:spTree>
    <p:extLst>
      <p:ext uri="{BB962C8B-B14F-4D97-AF65-F5344CB8AC3E}">
        <p14:creationId xmlns:p14="http://schemas.microsoft.com/office/powerpoint/2010/main" val="1602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E9100A-97BB-7E48-BA2A-84B373C0391D}"/>
              </a:ext>
            </a:extLst>
          </p:cNvPr>
          <p:cNvSpPr>
            <a:spLocks noGrp="1"/>
          </p:cNvSpPr>
          <p:nvPr>
            <p:ph type="title"/>
          </p:nvPr>
        </p:nvSpPr>
        <p:spPr/>
        <p:txBody>
          <a:bodyPr/>
          <a:lstStyle/>
          <a:p>
            <a:r>
              <a:rPr lang="en-US" dirty="0"/>
              <a:t>PI – High Level Capacity Planning</a:t>
            </a:r>
          </a:p>
        </p:txBody>
      </p:sp>
      <p:pic>
        <p:nvPicPr>
          <p:cNvPr id="12" name="Picture 11" descr="A screenshot of a cell phone&#10;&#10;Description automatically generated">
            <a:extLst>
              <a:ext uri="{FF2B5EF4-FFF2-40B4-BE49-F238E27FC236}">
                <a16:creationId xmlns:a16="http://schemas.microsoft.com/office/drawing/2014/main" id="{6CF8EAA4-2891-494E-BB55-4AE1A3137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6725"/>
            <a:ext cx="9144000" cy="174637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704E908A-D942-DE46-AD2B-C6D1FC825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 y="2148130"/>
            <a:ext cx="8531352" cy="4150067"/>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215F5807-EF3D-614F-98C6-CC77B7CFF6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99" y="2476793"/>
            <a:ext cx="9144000" cy="4428627"/>
          </a:xfrm>
          <a:prstGeom prst="rect">
            <a:avLst/>
          </a:prstGeom>
        </p:spPr>
      </p:pic>
    </p:spTree>
    <p:extLst>
      <p:ext uri="{BB962C8B-B14F-4D97-AF65-F5344CB8AC3E}">
        <p14:creationId xmlns:p14="http://schemas.microsoft.com/office/powerpoint/2010/main" val="37294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29135</TotalTime>
  <Words>660</Words>
  <Application>Microsoft Office PowerPoint</Application>
  <PresentationFormat>On-screen Show (4:3)</PresentationFormat>
  <Paragraphs>82</Paragraphs>
  <Slides>18</Slides>
  <Notes>11</Notes>
  <HiddenSlides>1</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Tw Cen MT</vt:lpstr>
      <vt:lpstr>Wingdings</vt:lpstr>
      <vt:lpstr>Wingdings 2</vt:lpstr>
      <vt:lpstr>Median</vt:lpstr>
      <vt:lpstr>1_Median</vt:lpstr>
      <vt:lpstr>Image</vt:lpstr>
      <vt:lpstr>Three Key Factors in Successful SAFe® Implementations</vt:lpstr>
      <vt:lpstr>Agenda</vt:lpstr>
      <vt:lpstr>Some Housekeeping</vt:lpstr>
      <vt:lpstr>Introductions</vt:lpstr>
      <vt:lpstr>Dean Leffingwell</vt:lpstr>
      <vt:lpstr>Digité, Inc.</vt:lpstr>
      <vt:lpstr>Visual Management:  Work Boards for each Level</vt:lpstr>
      <vt:lpstr>Visual Management:  Work decomposition and hierarchy</vt:lpstr>
      <vt:lpstr>PI – High Level Capacity Planning</vt:lpstr>
      <vt:lpstr>Collaborative PI &amp; Spring Planning</vt:lpstr>
      <vt:lpstr>Distributed Program Board/ Dependency Management</vt:lpstr>
      <vt:lpstr>ART Analytics Drill-down from Multi-PI to Single Sprint</vt:lpstr>
      <vt:lpstr>Lean/ Flow Analytics Support for Continuous Improvement</vt:lpstr>
      <vt:lpstr>SwiftSync Integration Platform Rich ALM/ PPM/ CRM Ecosystem (Over 60 tools)</vt:lpstr>
      <vt:lpstr>Key Customers</vt:lpstr>
      <vt:lpstr>Over to Dean…</vt:lpstr>
      <vt:lpstr>Q&amp;A</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Nishanth Mittu</dc:creator>
  <cp:lastModifiedBy>Nishanth Mittu</cp:lastModifiedBy>
  <cp:revision>705</cp:revision>
  <cp:lastPrinted>2016-10-20T03:15:18Z</cp:lastPrinted>
  <dcterms:created xsi:type="dcterms:W3CDTF">2007-10-15T15:11:30Z</dcterms:created>
  <dcterms:modified xsi:type="dcterms:W3CDTF">2020-09-16T05:30:44Z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3e1230c5-2a53-4651-b532-35d721d07617</vt:lpwstr>
  </property>
  <property fmtid="{D5CDD505-2E9C-101B-9397-08002B2CF9AE}" pid="3" name="ATKCategory">
    <vt:lpwstr>Public</vt:lpwstr>
  </property>
</Properties>
</file>